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4"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Dancing Script" panose="020B0604020202020204" charset="0"/>
      <p:regular r:id="rId35"/>
    </p:embeddedFont>
    <p:embeddedFont>
      <p:font typeface="Tomorrow" panose="020B0604020202020204" charset="0"/>
      <p:regular r:id="rId36"/>
    </p:embeddedFont>
    <p:embeddedFont>
      <p:font typeface="Tomorrow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44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21.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32.svg"/><Relationship Id="rId11" Type="http://schemas.openxmlformats.org/officeDocument/2006/relationships/image" Target="../media/image47.svg"/><Relationship Id="rId5" Type="http://schemas.openxmlformats.org/officeDocument/2006/relationships/image" Target="../media/image31.pn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22.svg"/><Relationship Id="rId9" Type="http://schemas.openxmlformats.org/officeDocument/2006/relationships/image" Target="../media/image45.pn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22.sv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2.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22.svg"/></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31.png"/><Relationship Id="rId7" Type="http://schemas.openxmlformats.org/officeDocument/2006/relationships/image" Target="../media/image18.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2.sv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gif"/><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v_7423998817655196983_20250422233401">
            <a:hlinkClick r:id="" action="ppaction://media"/>
            <a:extLst>
              <a:ext uri="{FF2B5EF4-FFF2-40B4-BE49-F238E27FC236}">
                <a16:creationId xmlns:a16="http://schemas.microsoft.com/office/drawing/2014/main" id="{33719656-BC94-4A45-8A1A-0903AE8363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1"/>
          </a:xfrm>
          <a:prstGeom prst="rect">
            <a:avLst/>
          </a:prstGeom>
        </p:spPr>
      </p:pic>
    </p:spTree>
    <p:extLst>
      <p:ext uri="{BB962C8B-B14F-4D97-AF65-F5344CB8AC3E}">
        <p14:creationId xmlns:p14="http://schemas.microsoft.com/office/powerpoint/2010/main" val="412563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836200" y="-188254"/>
            <a:ext cx="9312791" cy="5238445"/>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AutoShape 4"/>
          <p:cNvSpPr/>
          <p:nvPr/>
        </p:nvSpPr>
        <p:spPr>
          <a:xfrm rot="1799999">
            <a:off x="16875830" y="6875173"/>
            <a:ext cx="2264452" cy="0"/>
          </a:xfrm>
          <a:prstGeom prst="line">
            <a:avLst/>
          </a:prstGeom>
          <a:ln w="19050" cap="flat">
            <a:solidFill>
              <a:srgbClr val="FC5E3B"/>
            </a:solidFill>
            <a:prstDash val="solid"/>
            <a:headEnd type="none" w="sm" len="sm"/>
            <a:tailEnd type="none" w="sm" len="sm"/>
          </a:ln>
        </p:spPr>
      </p:sp>
      <p:sp>
        <p:nvSpPr>
          <p:cNvPr id="5" name="Freeform 5"/>
          <p:cNvSpPr/>
          <p:nvPr/>
        </p:nvSpPr>
        <p:spPr>
          <a:xfrm rot="-5400000">
            <a:off x="4817768" y="1265873"/>
            <a:ext cx="790242" cy="920224"/>
          </a:xfrm>
          <a:custGeom>
            <a:avLst/>
            <a:gdLst/>
            <a:ahLst/>
            <a:cxnLst/>
            <a:rect l="l" t="t" r="r" b="b"/>
            <a:pathLst>
              <a:path w="790242" h="920224">
                <a:moveTo>
                  <a:pt x="0" y="0"/>
                </a:moveTo>
                <a:lnTo>
                  <a:pt x="790242" y="0"/>
                </a:lnTo>
                <a:lnTo>
                  <a:pt x="790242" y="920224"/>
                </a:lnTo>
                <a:lnTo>
                  <a:pt x="0" y="9202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375749" y="2430969"/>
            <a:ext cx="9651770" cy="1757510"/>
            <a:chOff x="0" y="0"/>
            <a:chExt cx="12869027" cy="2343347"/>
          </a:xfrm>
        </p:grpSpPr>
        <p:grpSp>
          <p:nvGrpSpPr>
            <p:cNvPr id="7" name="Group 7"/>
            <p:cNvGrpSpPr/>
            <p:nvPr/>
          </p:nvGrpSpPr>
          <p:grpSpPr>
            <a:xfrm>
              <a:off x="0" y="0"/>
              <a:ext cx="1011278" cy="101127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40BA">
                  <a:alpha val="9804"/>
                </a:srgbClr>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323"/>
                  </a:lnSpc>
                </a:pPr>
                <a:endParaRPr/>
              </a:p>
            </p:txBody>
          </p:sp>
        </p:grpSp>
        <p:sp>
          <p:nvSpPr>
            <p:cNvPr id="10" name="TextBox 10"/>
            <p:cNvSpPr txBox="1"/>
            <p:nvPr/>
          </p:nvSpPr>
          <p:spPr>
            <a:xfrm>
              <a:off x="0" y="1310931"/>
              <a:ext cx="12869027" cy="1032416"/>
            </a:xfrm>
            <a:prstGeom prst="rect">
              <a:avLst/>
            </a:prstGeom>
          </p:spPr>
          <p:txBody>
            <a:bodyPr lIns="0" tIns="0" rIns="0" bIns="0" rtlCol="0" anchor="t">
              <a:spAutoFit/>
            </a:bodyPr>
            <a:lstStyle/>
            <a:p>
              <a:pPr algn="l">
                <a:lnSpc>
                  <a:spcPts val="3192"/>
                </a:lnSpc>
                <a:spcBef>
                  <a:spcPct val="0"/>
                </a:spcBef>
              </a:pPr>
              <a:r>
                <a:rPr lang="en-US" sz="2280">
                  <a:solidFill>
                    <a:srgbClr val="2E2E2E"/>
                  </a:solidFill>
                  <a:latin typeface="Tomorrow"/>
                  <a:ea typeface="Tomorrow"/>
                  <a:cs typeface="Tomorrow"/>
                  <a:sym typeface="Tomorrow"/>
                </a:rPr>
                <a:t>Lọc Gaussian là một kỹ thuật làm mịn ảnh bằng cách sử dụng một hàm phân phối Gaussian để giảm nhiễu và chi tiết nhỏ trong ảnh.\</a:t>
              </a:r>
            </a:p>
          </p:txBody>
        </p:sp>
        <p:sp>
          <p:nvSpPr>
            <p:cNvPr id="11" name="Freeform 11"/>
            <p:cNvSpPr/>
            <p:nvPr/>
          </p:nvSpPr>
          <p:spPr>
            <a:xfrm>
              <a:off x="272319" y="309258"/>
              <a:ext cx="466639" cy="435141"/>
            </a:xfrm>
            <a:custGeom>
              <a:avLst/>
              <a:gdLst/>
              <a:ahLst/>
              <a:cxnLst/>
              <a:rect l="l" t="t" r="r" b="b"/>
              <a:pathLst>
                <a:path w="466639" h="435141">
                  <a:moveTo>
                    <a:pt x="0" y="0"/>
                  </a:moveTo>
                  <a:lnTo>
                    <a:pt x="466639" y="0"/>
                  </a:lnTo>
                  <a:lnTo>
                    <a:pt x="466639" y="435141"/>
                  </a:lnTo>
                  <a:lnTo>
                    <a:pt x="0" y="435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428702" y="209729"/>
              <a:ext cx="7512719" cy="534670"/>
            </a:xfrm>
            <a:prstGeom prst="rect">
              <a:avLst/>
            </a:prstGeom>
          </p:spPr>
          <p:txBody>
            <a:bodyPr lIns="0" tIns="0" rIns="0" bIns="0" rtlCol="0" anchor="t">
              <a:spAutoFit/>
            </a:bodyPr>
            <a:lstStyle/>
            <a:p>
              <a:pPr algn="l">
                <a:lnSpc>
                  <a:spcPts val="3359"/>
                </a:lnSpc>
              </a:pPr>
              <a:r>
                <a:rPr lang="en-US" sz="2400" b="1">
                  <a:solidFill>
                    <a:srgbClr val="000000"/>
                  </a:solidFill>
                  <a:latin typeface="Tomorrow Bold"/>
                  <a:ea typeface="Tomorrow Bold"/>
                  <a:cs typeface="Tomorrow Bold"/>
                  <a:sym typeface="Tomorrow Bold"/>
                </a:rPr>
                <a:t>Khái niệm</a:t>
              </a:r>
            </a:p>
          </p:txBody>
        </p:sp>
      </p:grpSp>
      <p:sp>
        <p:nvSpPr>
          <p:cNvPr id="13" name="Freeform 13"/>
          <p:cNvSpPr/>
          <p:nvPr/>
        </p:nvSpPr>
        <p:spPr>
          <a:xfrm>
            <a:off x="596205" y="2754163"/>
            <a:ext cx="6506441" cy="5584370"/>
          </a:xfrm>
          <a:custGeom>
            <a:avLst/>
            <a:gdLst/>
            <a:ahLst/>
            <a:cxnLst/>
            <a:rect l="l" t="t" r="r" b="b"/>
            <a:pathLst>
              <a:path w="6506441" h="5584370">
                <a:moveTo>
                  <a:pt x="0" y="0"/>
                </a:moveTo>
                <a:lnTo>
                  <a:pt x="6506440" y="0"/>
                </a:lnTo>
                <a:lnTo>
                  <a:pt x="6506440" y="5584370"/>
                </a:lnTo>
                <a:lnTo>
                  <a:pt x="0" y="5584370"/>
                </a:lnTo>
                <a:lnTo>
                  <a:pt x="0" y="0"/>
                </a:lnTo>
                <a:close/>
              </a:path>
            </a:pathLst>
          </a:custGeom>
          <a:blipFill>
            <a:blip r:embed="rId6"/>
            <a:stretch>
              <a:fillRect/>
            </a:stretch>
          </a:blipFill>
        </p:spPr>
      </p:sp>
      <p:sp>
        <p:nvSpPr>
          <p:cNvPr id="14" name="TextBox 14"/>
          <p:cNvSpPr txBox="1"/>
          <p:nvPr/>
        </p:nvSpPr>
        <p:spPr>
          <a:xfrm>
            <a:off x="1980462" y="24972"/>
            <a:ext cx="9185898" cy="1048716"/>
          </a:xfrm>
          <a:prstGeom prst="rect">
            <a:avLst/>
          </a:prstGeom>
        </p:spPr>
        <p:txBody>
          <a:bodyPr lIns="0" tIns="0" rIns="0" bIns="0" rtlCol="0" anchor="t">
            <a:spAutoFit/>
          </a:bodyPr>
          <a:lstStyle/>
          <a:p>
            <a:pPr algn="l">
              <a:lnSpc>
                <a:spcPts val="8500"/>
              </a:lnSpc>
            </a:pPr>
            <a:r>
              <a:rPr lang="en-US" sz="6071" b="1">
                <a:solidFill>
                  <a:srgbClr val="000000"/>
                </a:solidFill>
                <a:latin typeface="Tomorrow Bold"/>
                <a:ea typeface="Tomorrow Bold"/>
                <a:cs typeface="Tomorrow Bold"/>
                <a:sym typeface="Tomorrow Bold"/>
              </a:rPr>
              <a:t>Lọc Gaussian</a:t>
            </a:r>
          </a:p>
        </p:txBody>
      </p:sp>
      <p:grpSp>
        <p:nvGrpSpPr>
          <p:cNvPr id="15" name="Group 15"/>
          <p:cNvGrpSpPr/>
          <p:nvPr/>
        </p:nvGrpSpPr>
        <p:grpSpPr>
          <a:xfrm>
            <a:off x="7375749" y="4731363"/>
            <a:ext cx="8593595" cy="4124136"/>
            <a:chOff x="0" y="0"/>
            <a:chExt cx="11458127" cy="5498848"/>
          </a:xfrm>
        </p:grpSpPr>
        <p:sp>
          <p:nvSpPr>
            <p:cNvPr id="16" name="TextBox 16"/>
            <p:cNvSpPr txBox="1"/>
            <p:nvPr/>
          </p:nvSpPr>
          <p:spPr>
            <a:xfrm>
              <a:off x="0" y="840900"/>
              <a:ext cx="11458127" cy="4657949"/>
            </a:xfrm>
            <a:prstGeom prst="rect">
              <a:avLst/>
            </a:prstGeom>
          </p:spPr>
          <p:txBody>
            <a:bodyPr lIns="0" tIns="0" rIns="0" bIns="0" rtlCol="0" anchor="t">
              <a:spAutoFit/>
            </a:bodyPr>
            <a:lstStyle/>
            <a:p>
              <a:pPr marL="484348" lvl="1" indent="-242174" algn="l">
                <a:lnSpc>
                  <a:spcPts val="3140"/>
                </a:lnSpc>
                <a:buFont typeface="Arial"/>
                <a:buChar char="•"/>
              </a:pPr>
              <a:r>
                <a:rPr lang="en-US" sz="2243" b="1">
                  <a:solidFill>
                    <a:srgbClr val="2E2E2E"/>
                  </a:solidFill>
                  <a:latin typeface="Tomorrow Bold"/>
                  <a:ea typeface="Tomorrow Bold"/>
                  <a:cs typeface="Tomorrow Bold"/>
                  <a:sym typeface="Tomorrow Bold"/>
                </a:rPr>
                <a:t>Tích chập với kernel Gaussian: </a:t>
              </a:r>
              <a:r>
                <a:rPr lang="en-US" sz="2243">
                  <a:solidFill>
                    <a:srgbClr val="2E2E2E"/>
                  </a:solidFill>
                  <a:latin typeface="Tomorrow"/>
                  <a:ea typeface="Tomorrow"/>
                  <a:cs typeface="Tomorrow"/>
                  <a:sym typeface="Tomorrow"/>
                </a:rPr>
                <a:t>Bộ lọc Gaussian hoạt động bằng cách tích chập ảnh gốc với một kernel được tính toán dựa trên phân phối Gaussian.</a:t>
              </a:r>
            </a:p>
            <a:p>
              <a:pPr marL="484348" lvl="1" indent="-242174" algn="l">
                <a:lnSpc>
                  <a:spcPts val="3140"/>
                </a:lnSpc>
                <a:buFont typeface="Arial"/>
                <a:buChar char="•"/>
              </a:pPr>
              <a:r>
                <a:rPr lang="en-US" sz="2243" b="1">
                  <a:solidFill>
                    <a:srgbClr val="2E2E2E"/>
                  </a:solidFill>
                  <a:latin typeface="Tomorrow Bold"/>
                  <a:ea typeface="Tomorrow Bold"/>
                  <a:cs typeface="Tomorrow Bold"/>
                  <a:sym typeface="Tomorrow Bold"/>
                </a:rPr>
                <a:t>Trọng số có trọng số:</a:t>
              </a:r>
              <a:r>
                <a:rPr lang="en-US" sz="2243">
                  <a:solidFill>
                    <a:srgbClr val="2E2E2E"/>
                  </a:solidFill>
                  <a:latin typeface="Tomorrow"/>
                  <a:ea typeface="Tomorrow"/>
                  <a:cs typeface="Tomorrow"/>
                  <a:sym typeface="Tomorrow"/>
                </a:rPr>
                <a:t> Các pixel gần tâm của kernel nhận được trọng số lớn hơn, trong khi các pixel ở xa hơn nhận được trọng số nhỏ hơn. Điều này giúp giảm thiểu tác động của nhiễu và chi tiết nhỏ.</a:t>
              </a:r>
            </a:p>
            <a:p>
              <a:pPr marL="484348" lvl="1" indent="-242174" algn="l">
                <a:lnSpc>
                  <a:spcPts val="3140"/>
                </a:lnSpc>
                <a:buFont typeface="Arial"/>
                <a:buChar char="•"/>
              </a:pPr>
              <a:r>
                <a:rPr lang="en-US" sz="2243" b="1">
                  <a:solidFill>
                    <a:srgbClr val="2E2E2E"/>
                  </a:solidFill>
                  <a:latin typeface="Tomorrow Bold"/>
                  <a:ea typeface="Tomorrow Bold"/>
                  <a:cs typeface="Tomorrow Bold"/>
                  <a:sym typeface="Tomorrow Bold"/>
                </a:rPr>
                <a:t>Giảm tần số cao:</a:t>
              </a:r>
              <a:r>
                <a:rPr lang="en-US" sz="2243">
                  <a:solidFill>
                    <a:srgbClr val="2E2E2E"/>
                  </a:solidFill>
                  <a:latin typeface="Tomorrow"/>
                  <a:ea typeface="Tomorrow"/>
                  <a:cs typeface="Tomorrow"/>
                  <a:sym typeface="Tomorrow"/>
                </a:rPr>
                <a:t> Kết quả là giảm các thành phần tần số cao trong ảnh, dẫn đến hiệu ứng làm mờ và giảm nhiễu.</a:t>
              </a:r>
            </a:p>
          </p:txBody>
        </p:sp>
        <p:sp>
          <p:nvSpPr>
            <p:cNvPr id="17" name="TextBox 17"/>
            <p:cNvSpPr txBox="1"/>
            <p:nvPr/>
          </p:nvSpPr>
          <p:spPr>
            <a:xfrm>
              <a:off x="0" y="-57150"/>
              <a:ext cx="6135715" cy="613254"/>
            </a:xfrm>
            <a:prstGeom prst="rect">
              <a:avLst/>
            </a:prstGeom>
          </p:spPr>
          <p:txBody>
            <a:bodyPr lIns="0" tIns="0" rIns="0" bIns="0" rtlCol="0" anchor="t">
              <a:spAutoFit/>
            </a:bodyPr>
            <a:lstStyle/>
            <a:p>
              <a:pPr algn="l">
                <a:lnSpc>
                  <a:spcPts val="3838"/>
                </a:lnSpc>
              </a:pPr>
              <a:r>
                <a:rPr lang="en-US" sz="2741" b="1">
                  <a:solidFill>
                    <a:srgbClr val="5840BA"/>
                  </a:solidFill>
                  <a:latin typeface="Tomorrow Bold"/>
                  <a:ea typeface="Tomorrow Bold"/>
                  <a:cs typeface="Tomorrow Bold"/>
                  <a:sym typeface="Tomorrow Bold"/>
                </a:rPr>
                <a:t>Nguyên lý</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80681" y="5360895"/>
            <a:ext cx="10768818" cy="4629585"/>
          </a:xfrm>
          <a:custGeom>
            <a:avLst/>
            <a:gdLst/>
            <a:ahLst/>
            <a:cxnLst/>
            <a:rect l="l" t="t" r="r" b="b"/>
            <a:pathLst>
              <a:path w="10768818" h="4629585">
                <a:moveTo>
                  <a:pt x="0" y="0"/>
                </a:moveTo>
                <a:lnTo>
                  <a:pt x="10768817" y="0"/>
                </a:lnTo>
                <a:lnTo>
                  <a:pt x="10768817" y="4629586"/>
                </a:lnTo>
                <a:lnTo>
                  <a:pt x="0" y="4629586"/>
                </a:lnTo>
                <a:lnTo>
                  <a:pt x="0" y="0"/>
                </a:lnTo>
                <a:close/>
              </a:path>
            </a:pathLst>
          </a:custGeom>
          <a:blipFill>
            <a:blip r:embed="rId2"/>
            <a:stretch>
              <a:fillRect/>
            </a:stretch>
          </a:blipFill>
        </p:spPr>
      </p:sp>
      <p:sp>
        <p:nvSpPr>
          <p:cNvPr id="3" name="Freeform 3"/>
          <p:cNvSpPr/>
          <p:nvPr/>
        </p:nvSpPr>
        <p:spPr>
          <a:xfrm>
            <a:off x="680681" y="1587770"/>
            <a:ext cx="10588254" cy="3571080"/>
          </a:xfrm>
          <a:custGeom>
            <a:avLst/>
            <a:gdLst/>
            <a:ahLst/>
            <a:cxnLst/>
            <a:rect l="l" t="t" r="r" b="b"/>
            <a:pathLst>
              <a:path w="10588254" h="3571080">
                <a:moveTo>
                  <a:pt x="0" y="0"/>
                </a:moveTo>
                <a:lnTo>
                  <a:pt x="10588253" y="0"/>
                </a:lnTo>
                <a:lnTo>
                  <a:pt x="10588253" y="3571080"/>
                </a:lnTo>
                <a:lnTo>
                  <a:pt x="0" y="3571080"/>
                </a:lnTo>
                <a:lnTo>
                  <a:pt x="0" y="0"/>
                </a:lnTo>
                <a:close/>
              </a:path>
            </a:pathLst>
          </a:custGeom>
          <a:blipFill>
            <a:blip r:embed="rId3"/>
            <a:stretch>
              <a:fillRect/>
            </a:stretch>
          </a:blipFill>
        </p:spPr>
      </p:sp>
      <p:sp>
        <p:nvSpPr>
          <p:cNvPr id="4" name="TextBox 4"/>
          <p:cNvSpPr txBox="1"/>
          <p:nvPr/>
        </p:nvSpPr>
        <p:spPr>
          <a:xfrm>
            <a:off x="411919" y="-25246"/>
            <a:ext cx="7475828" cy="1410971"/>
          </a:xfrm>
          <a:prstGeom prst="rect">
            <a:avLst/>
          </a:prstGeom>
        </p:spPr>
        <p:txBody>
          <a:bodyPr lIns="0" tIns="0" rIns="0" bIns="0" rtlCol="0" anchor="t">
            <a:spAutoFit/>
          </a:bodyPr>
          <a:lstStyle/>
          <a:p>
            <a:pPr algn="l">
              <a:lnSpc>
                <a:spcPts val="11479"/>
              </a:lnSpc>
            </a:pPr>
            <a:r>
              <a:rPr lang="en-US" sz="8199" b="1">
                <a:solidFill>
                  <a:srgbClr val="000000"/>
                </a:solidFill>
                <a:latin typeface="Tomorrow Bold"/>
                <a:ea typeface="Tomorrow Bold"/>
                <a:cs typeface="Tomorrow Bold"/>
                <a:sym typeface="Tomorrow Bold"/>
              </a:rPr>
              <a:t>Công thức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914" y="1790691"/>
            <a:ext cx="15730203" cy="8238694"/>
          </a:xfrm>
          <a:custGeom>
            <a:avLst/>
            <a:gdLst/>
            <a:ahLst/>
            <a:cxnLst/>
            <a:rect l="l" t="t" r="r" b="b"/>
            <a:pathLst>
              <a:path w="15730203" h="8238694">
                <a:moveTo>
                  <a:pt x="0" y="0"/>
                </a:moveTo>
                <a:lnTo>
                  <a:pt x="15730204" y="0"/>
                </a:lnTo>
                <a:lnTo>
                  <a:pt x="15730204" y="8238694"/>
                </a:lnTo>
                <a:lnTo>
                  <a:pt x="0" y="8238694"/>
                </a:lnTo>
                <a:lnTo>
                  <a:pt x="0" y="0"/>
                </a:lnTo>
                <a:close/>
              </a:path>
            </a:pathLst>
          </a:custGeom>
          <a:blipFill>
            <a:blip r:embed="rId2"/>
            <a:stretch>
              <a:fillRect/>
            </a:stretch>
          </a:blipFill>
        </p:spPr>
      </p:sp>
      <p:grpSp>
        <p:nvGrpSpPr>
          <p:cNvPr id="3" name="Group 3"/>
          <p:cNvGrpSpPr/>
          <p:nvPr/>
        </p:nvGrpSpPr>
        <p:grpSpPr>
          <a:xfrm>
            <a:off x="-915592" y="8709710"/>
            <a:ext cx="3888584" cy="2191839"/>
            <a:chOff x="0" y="0"/>
            <a:chExt cx="11247632" cy="6339840"/>
          </a:xfrm>
        </p:grpSpPr>
        <p:sp>
          <p:nvSpPr>
            <p:cNvPr id="4" name="Freeform 4"/>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5840BA"/>
            </a:solidFill>
          </p:spPr>
        </p:sp>
      </p:grpSp>
      <p:sp>
        <p:nvSpPr>
          <p:cNvPr id="5" name="AutoShape 5"/>
          <p:cNvSpPr/>
          <p:nvPr/>
        </p:nvSpPr>
        <p:spPr>
          <a:xfrm rot="1799999">
            <a:off x="17107253" y="5104719"/>
            <a:ext cx="2279200" cy="0"/>
          </a:xfrm>
          <a:prstGeom prst="line">
            <a:avLst/>
          </a:prstGeom>
          <a:ln w="19050" cap="flat">
            <a:solidFill>
              <a:srgbClr val="2E2E2E"/>
            </a:solidFill>
            <a:prstDash val="solid"/>
            <a:headEnd type="none" w="sm" len="sm"/>
            <a:tailEnd type="none" w="sm" len="sm"/>
          </a:ln>
        </p:spPr>
      </p:sp>
      <p:sp>
        <p:nvSpPr>
          <p:cNvPr id="6" name="AutoShape 6"/>
          <p:cNvSpPr/>
          <p:nvPr/>
        </p:nvSpPr>
        <p:spPr>
          <a:xfrm rot="1799999">
            <a:off x="3525591" y="90199"/>
            <a:ext cx="2522417" cy="0"/>
          </a:xfrm>
          <a:prstGeom prst="line">
            <a:avLst/>
          </a:prstGeom>
          <a:ln w="19050" cap="flat">
            <a:solidFill>
              <a:srgbClr val="A4DB74"/>
            </a:solidFill>
            <a:prstDash val="solid"/>
            <a:headEnd type="none" w="sm" len="sm"/>
            <a:tailEnd type="none" w="sm" len="sm"/>
          </a:ln>
        </p:spPr>
      </p:sp>
      <p:sp>
        <p:nvSpPr>
          <p:cNvPr id="7" name="Freeform 7"/>
          <p:cNvSpPr/>
          <p:nvPr/>
        </p:nvSpPr>
        <p:spPr>
          <a:xfrm>
            <a:off x="16957775" y="6772432"/>
            <a:ext cx="2660450" cy="1455992"/>
          </a:xfrm>
          <a:custGeom>
            <a:avLst/>
            <a:gdLst/>
            <a:ahLst/>
            <a:cxnLst/>
            <a:rect l="l" t="t" r="r" b="b"/>
            <a:pathLst>
              <a:path w="2660450" h="1455992">
                <a:moveTo>
                  <a:pt x="0" y="0"/>
                </a:moveTo>
                <a:lnTo>
                  <a:pt x="2660450" y="0"/>
                </a:lnTo>
                <a:lnTo>
                  <a:pt x="2660450" y="1455992"/>
                </a:lnTo>
                <a:lnTo>
                  <a:pt x="0" y="1455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AutoShape 8"/>
          <p:cNvSpPr/>
          <p:nvPr/>
        </p:nvSpPr>
        <p:spPr>
          <a:xfrm rot="1799999">
            <a:off x="-793194" y="4970518"/>
            <a:ext cx="1525483" cy="0"/>
          </a:xfrm>
          <a:prstGeom prst="line">
            <a:avLst/>
          </a:prstGeom>
          <a:ln w="19050" cap="flat">
            <a:solidFill>
              <a:srgbClr val="2E2E2E"/>
            </a:solidFill>
            <a:prstDash val="solid"/>
            <a:headEnd type="none" w="sm" len="sm"/>
            <a:tailEnd type="none" w="sm" len="sm"/>
          </a:ln>
        </p:spPr>
      </p:sp>
      <p:sp>
        <p:nvSpPr>
          <p:cNvPr id="9" name="TextBox 9"/>
          <p:cNvSpPr txBox="1"/>
          <p:nvPr/>
        </p:nvSpPr>
        <p:spPr>
          <a:xfrm>
            <a:off x="539979" y="643348"/>
            <a:ext cx="6889360" cy="1147342"/>
          </a:xfrm>
          <a:prstGeom prst="rect">
            <a:avLst/>
          </a:prstGeom>
        </p:spPr>
        <p:txBody>
          <a:bodyPr lIns="0" tIns="0" rIns="0" bIns="0" rtlCol="0" anchor="t">
            <a:spAutoFit/>
          </a:bodyPr>
          <a:lstStyle/>
          <a:p>
            <a:pPr algn="l">
              <a:lnSpc>
                <a:spcPts val="8545"/>
              </a:lnSpc>
            </a:pPr>
            <a:r>
              <a:rPr lang="en-US" sz="8720" b="1">
                <a:solidFill>
                  <a:srgbClr val="000000"/>
                </a:solidFill>
                <a:latin typeface="Tomorrow Bold"/>
                <a:ea typeface="Tomorrow Bold"/>
                <a:cs typeface="Tomorrow Bold"/>
                <a:sym typeface="Tomorrow Bold"/>
              </a:rPr>
              <a:t>Kết quả</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836200" y="-188254"/>
            <a:ext cx="9312791" cy="5238445"/>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AutoShape 4"/>
          <p:cNvSpPr/>
          <p:nvPr/>
        </p:nvSpPr>
        <p:spPr>
          <a:xfrm rot="1799999">
            <a:off x="16875830" y="6875173"/>
            <a:ext cx="2264452" cy="0"/>
          </a:xfrm>
          <a:prstGeom prst="line">
            <a:avLst/>
          </a:prstGeom>
          <a:ln w="19050" cap="flat">
            <a:solidFill>
              <a:srgbClr val="FC5E3B"/>
            </a:solidFill>
            <a:prstDash val="solid"/>
            <a:headEnd type="none" w="sm" len="sm"/>
            <a:tailEnd type="none" w="sm" len="sm"/>
          </a:ln>
        </p:spPr>
      </p:sp>
      <p:sp>
        <p:nvSpPr>
          <p:cNvPr id="5" name="Freeform 5"/>
          <p:cNvSpPr/>
          <p:nvPr/>
        </p:nvSpPr>
        <p:spPr>
          <a:xfrm rot="-5400000">
            <a:off x="4817768" y="1265873"/>
            <a:ext cx="790242" cy="920224"/>
          </a:xfrm>
          <a:custGeom>
            <a:avLst/>
            <a:gdLst/>
            <a:ahLst/>
            <a:cxnLst/>
            <a:rect l="l" t="t" r="r" b="b"/>
            <a:pathLst>
              <a:path w="790242" h="920224">
                <a:moveTo>
                  <a:pt x="0" y="0"/>
                </a:moveTo>
                <a:lnTo>
                  <a:pt x="790242" y="0"/>
                </a:lnTo>
                <a:lnTo>
                  <a:pt x="790242" y="920224"/>
                </a:lnTo>
                <a:lnTo>
                  <a:pt x="0" y="9202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375749" y="1970571"/>
            <a:ext cx="8593595" cy="3337813"/>
            <a:chOff x="0" y="0"/>
            <a:chExt cx="11458127" cy="4450417"/>
          </a:xfrm>
        </p:grpSpPr>
        <p:grpSp>
          <p:nvGrpSpPr>
            <p:cNvPr id="7" name="Group 7"/>
            <p:cNvGrpSpPr/>
            <p:nvPr/>
          </p:nvGrpSpPr>
          <p:grpSpPr>
            <a:xfrm>
              <a:off x="0" y="0"/>
              <a:ext cx="900406" cy="9004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40BA">
                  <a:alpha val="9804"/>
                </a:srgbClr>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323"/>
                  </a:lnSpc>
                </a:pPr>
                <a:endParaRPr/>
              </a:p>
            </p:txBody>
          </p:sp>
        </p:grpSp>
        <p:sp>
          <p:nvSpPr>
            <p:cNvPr id="10" name="TextBox 10"/>
            <p:cNvSpPr txBox="1"/>
            <p:nvPr/>
          </p:nvSpPr>
          <p:spPr>
            <a:xfrm>
              <a:off x="0" y="1171510"/>
              <a:ext cx="11458127" cy="3278907"/>
            </a:xfrm>
            <a:prstGeom prst="rect">
              <a:avLst/>
            </a:prstGeom>
          </p:spPr>
          <p:txBody>
            <a:bodyPr lIns="0" tIns="0" rIns="0" bIns="0" rtlCol="0" anchor="t">
              <a:spAutoFit/>
            </a:bodyPr>
            <a:lstStyle/>
            <a:p>
              <a:pPr algn="l">
                <a:lnSpc>
                  <a:spcPts val="2842"/>
                </a:lnSpc>
                <a:spcBef>
                  <a:spcPct val="0"/>
                </a:spcBef>
              </a:pPr>
              <a:r>
                <a:rPr lang="en-US" sz="2030">
                  <a:solidFill>
                    <a:srgbClr val="2E2E2E"/>
                  </a:solidFill>
                  <a:latin typeface="Tomorrow"/>
                  <a:ea typeface="Tomorrow"/>
                  <a:cs typeface="Tomorrow"/>
                  <a:sym typeface="Tomorrow"/>
                </a:rPr>
                <a:t>Lọc Non-Local Means (NLM) là một kỹ thuật khử nhiễu ảnh được sử dụng để loại bỏ nhiễu trong ảnh mà không làm mất các chi tiết quan trọng. Kỹ thuật này hoạt động bằng cách thay thế giá trị của mỗi pixel bằng giá trị trung bình có trọng số của các pixel khác trong ảnh, với trọng số phụ thuộc vào sự tương đồng giữa các vùng lân cận của các pixel này.</a:t>
              </a:r>
            </a:p>
            <a:p>
              <a:pPr algn="l">
                <a:lnSpc>
                  <a:spcPts val="2842"/>
                </a:lnSpc>
                <a:spcBef>
                  <a:spcPct val="0"/>
                </a:spcBef>
              </a:pPr>
              <a:endParaRPr lang="en-US" sz="2030">
                <a:solidFill>
                  <a:srgbClr val="2E2E2E"/>
                </a:solidFill>
                <a:latin typeface="Tomorrow"/>
                <a:ea typeface="Tomorrow"/>
                <a:cs typeface="Tomorrow"/>
                <a:sym typeface="Tomorrow"/>
              </a:endParaRPr>
            </a:p>
          </p:txBody>
        </p:sp>
        <p:sp>
          <p:nvSpPr>
            <p:cNvPr id="11" name="Freeform 11"/>
            <p:cNvSpPr/>
            <p:nvPr/>
          </p:nvSpPr>
          <p:spPr>
            <a:xfrm>
              <a:off x="242463" y="275352"/>
              <a:ext cx="415479" cy="387434"/>
            </a:xfrm>
            <a:custGeom>
              <a:avLst/>
              <a:gdLst/>
              <a:ahLst/>
              <a:cxnLst/>
              <a:rect l="l" t="t" r="r" b="b"/>
              <a:pathLst>
                <a:path w="415479" h="387434">
                  <a:moveTo>
                    <a:pt x="0" y="0"/>
                  </a:moveTo>
                  <a:lnTo>
                    <a:pt x="415479" y="0"/>
                  </a:lnTo>
                  <a:lnTo>
                    <a:pt x="415479" y="387434"/>
                  </a:lnTo>
                  <a:lnTo>
                    <a:pt x="0" y="3874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272066" y="199519"/>
              <a:ext cx="6689060" cy="463267"/>
            </a:xfrm>
            <a:prstGeom prst="rect">
              <a:avLst/>
            </a:prstGeom>
          </p:spPr>
          <p:txBody>
            <a:bodyPr lIns="0" tIns="0" rIns="0" bIns="0" rtlCol="0" anchor="t">
              <a:spAutoFit/>
            </a:bodyPr>
            <a:lstStyle/>
            <a:p>
              <a:pPr algn="l">
                <a:lnSpc>
                  <a:spcPts val="2991"/>
                </a:lnSpc>
              </a:pPr>
              <a:r>
                <a:rPr lang="en-US" sz="2136" b="1">
                  <a:solidFill>
                    <a:srgbClr val="000000"/>
                  </a:solidFill>
                  <a:latin typeface="Tomorrow Bold"/>
                  <a:ea typeface="Tomorrow Bold"/>
                  <a:cs typeface="Tomorrow Bold"/>
                  <a:sym typeface="Tomorrow Bold"/>
                </a:rPr>
                <a:t>Khái niệm</a:t>
              </a:r>
            </a:p>
          </p:txBody>
        </p:sp>
      </p:grpSp>
      <p:sp>
        <p:nvSpPr>
          <p:cNvPr id="13" name="Freeform 13"/>
          <p:cNvSpPr/>
          <p:nvPr/>
        </p:nvSpPr>
        <p:spPr>
          <a:xfrm>
            <a:off x="338370" y="3054868"/>
            <a:ext cx="6475388" cy="5673557"/>
          </a:xfrm>
          <a:custGeom>
            <a:avLst/>
            <a:gdLst/>
            <a:ahLst/>
            <a:cxnLst/>
            <a:rect l="l" t="t" r="r" b="b"/>
            <a:pathLst>
              <a:path w="6475388" h="5673557">
                <a:moveTo>
                  <a:pt x="0" y="0"/>
                </a:moveTo>
                <a:lnTo>
                  <a:pt x="6475388" y="0"/>
                </a:lnTo>
                <a:lnTo>
                  <a:pt x="6475388" y="5673557"/>
                </a:lnTo>
                <a:lnTo>
                  <a:pt x="0" y="5673557"/>
                </a:lnTo>
                <a:lnTo>
                  <a:pt x="0" y="0"/>
                </a:lnTo>
                <a:close/>
              </a:path>
            </a:pathLst>
          </a:custGeom>
          <a:blipFill>
            <a:blip r:embed="rId6"/>
            <a:stretch>
              <a:fillRect/>
            </a:stretch>
          </a:blipFill>
        </p:spPr>
      </p:sp>
      <p:sp>
        <p:nvSpPr>
          <p:cNvPr id="14" name="TextBox 14"/>
          <p:cNvSpPr txBox="1"/>
          <p:nvPr/>
        </p:nvSpPr>
        <p:spPr>
          <a:xfrm>
            <a:off x="498556" y="154459"/>
            <a:ext cx="11519289" cy="1048716"/>
          </a:xfrm>
          <a:prstGeom prst="rect">
            <a:avLst/>
          </a:prstGeom>
        </p:spPr>
        <p:txBody>
          <a:bodyPr lIns="0" tIns="0" rIns="0" bIns="0" rtlCol="0" anchor="t">
            <a:spAutoFit/>
          </a:bodyPr>
          <a:lstStyle/>
          <a:p>
            <a:pPr algn="l">
              <a:lnSpc>
                <a:spcPts val="8500"/>
              </a:lnSpc>
            </a:pPr>
            <a:r>
              <a:rPr lang="en-US" sz="6071" b="1">
                <a:solidFill>
                  <a:srgbClr val="000000"/>
                </a:solidFill>
                <a:latin typeface="Tomorrow Bold"/>
                <a:ea typeface="Tomorrow Bold"/>
                <a:cs typeface="Tomorrow Bold"/>
                <a:sym typeface="Tomorrow Bold"/>
              </a:rPr>
              <a:t>Lọc Non-Local Means (NLM)</a:t>
            </a:r>
          </a:p>
        </p:txBody>
      </p:sp>
      <p:grpSp>
        <p:nvGrpSpPr>
          <p:cNvPr id="15" name="Group 15"/>
          <p:cNvGrpSpPr/>
          <p:nvPr/>
        </p:nvGrpSpPr>
        <p:grpSpPr>
          <a:xfrm>
            <a:off x="7375749" y="5388742"/>
            <a:ext cx="8593595" cy="3733611"/>
            <a:chOff x="0" y="0"/>
            <a:chExt cx="11458127" cy="4978148"/>
          </a:xfrm>
        </p:grpSpPr>
        <p:sp>
          <p:nvSpPr>
            <p:cNvPr id="16" name="TextBox 16"/>
            <p:cNvSpPr txBox="1"/>
            <p:nvPr/>
          </p:nvSpPr>
          <p:spPr>
            <a:xfrm>
              <a:off x="0" y="840900"/>
              <a:ext cx="11458127" cy="4137249"/>
            </a:xfrm>
            <a:prstGeom prst="rect">
              <a:avLst/>
            </a:prstGeom>
          </p:spPr>
          <p:txBody>
            <a:bodyPr lIns="0" tIns="0" rIns="0" bIns="0" rtlCol="0" anchor="t">
              <a:spAutoFit/>
            </a:bodyPr>
            <a:lstStyle/>
            <a:p>
              <a:pPr marL="484348" lvl="1" indent="-242174" algn="l">
                <a:lnSpc>
                  <a:spcPts val="3140"/>
                </a:lnSpc>
                <a:buFont typeface="Arial"/>
                <a:buChar char="•"/>
              </a:pPr>
              <a:r>
                <a:rPr lang="en-US" sz="2243" b="1">
                  <a:solidFill>
                    <a:srgbClr val="2E2E2E"/>
                  </a:solidFill>
                  <a:latin typeface="Tomorrow Bold"/>
                  <a:ea typeface="Tomorrow Bold"/>
                  <a:cs typeface="Tomorrow Bold"/>
                  <a:sym typeface="Tomorrow Bold"/>
                </a:rPr>
                <a:t>Tìm kiếm sự tương đồng: </a:t>
              </a:r>
              <a:r>
                <a:rPr lang="en-US" sz="2243">
                  <a:solidFill>
                    <a:srgbClr val="2E2E2E"/>
                  </a:solidFill>
                  <a:latin typeface="Tomorrow"/>
                  <a:ea typeface="Tomorrow"/>
                  <a:cs typeface="Tomorrow"/>
                  <a:sym typeface="Tomorrow"/>
                </a:rPr>
                <a:t>Lọc NLM tìm kiếm các vùng lân cận tương đồng trên toàn bộ ảnh, không chỉ giới hạn ở vùng lân cận trực tiếp của pixel đang xử lý.</a:t>
              </a:r>
            </a:p>
            <a:p>
              <a:pPr marL="484348" lvl="1" indent="-242174" algn="l">
                <a:lnSpc>
                  <a:spcPts val="3140"/>
                </a:lnSpc>
                <a:buFont typeface="Arial"/>
                <a:buChar char="•"/>
              </a:pPr>
              <a:r>
                <a:rPr lang="en-US" sz="2243" b="1">
                  <a:solidFill>
                    <a:srgbClr val="2E2E2E"/>
                  </a:solidFill>
                  <a:latin typeface="Tomorrow Bold"/>
                  <a:ea typeface="Tomorrow Bold"/>
                  <a:cs typeface="Tomorrow Bold"/>
                  <a:sym typeface="Tomorrow Bold"/>
                </a:rPr>
                <a:t>Trọng số dựa trên sự tương đồng:</a:t>
              </a:r>
              <a:r>
                <a:rPr lang="en-US" sz="2243">
                  <a:solidFill>
                    <a:srgbClr val="2E2E2E"/>
                  </a:solidFill>
                  <a:latin typeface="Tomorrow"/>
                  <a:ea typeface="Tomorrow"/>
                  <a:cs typeface="Tomorrow"/>
                  <a:sym typeface="Tomorrow"/>
                </a:rPr>
                <a:t> Các pixel có vùng lân cận tương đồng sẽ nhận được trọng số lớn hơn, giúp tăng cường hiệu quả khử nhiễu.</a:t>
              </a:r>
            </a:p>
            <a:p>
              <a:pPr marL="484348" lvl="1" indent="-242174" algn="l">
                <a:lnSpc>
                  <a:spcPts val="3140"/>
                </a:lnSpc>
                <a:buFont typeface="Arial"/>
                <a:buChar char="•"/>
              </a:pPr>
              <a:r>
                <a:rPr lang="en-US" sz="2243" b="1">
                  <a:solidFill>
                    <a:srgbClr val="2E2E2E"/>
                  </a:solidFill>
                  <a:latin typeface="Tomorrow Bold"/>
                  <a:ea typeface="Tomorrow Bold"/>
                  <a:cs typeface="Tomorrow Bold"/>
                  <a:sym typeface="Tomorrow Bold"/>
                </a:rPr>
                <a:t>Trung bình có trọng số:</a:t>
              </a:r>
              <a:r>
                <a:rPr lang="en-US" sz="2243">
                  <a:solidFill>
                    <a:srgbClr val="2E2E2E"/>
                  </a:solidFill>
                  <a:latin typeface="Tomorrow"/>
                  <a:ea typeface="Tomorrow"/>
                  <a:cs typeface="Tomorrow"/>
                  <a:sym typeface="Tomorrow"/>
                </a:rPr>
                <a:t> Giá trị của pixel được tính bằng trung bình có trọng số của các pixel tương đồng</a:t>
              </a:r>
              <a:r>
                <a:rPr lang="en-US" sz="2243" b="1">
                  <a:solidFill>
                    <a:srgbClr val="2E2E2E"/>
                  </a:solidFill>
                  <a:latin typeface="Tomorrow Bold"/>
                  <a:ea typeface="Tomorrow Bold"/>
                  <a:cs typeface="Tomorrow Bold"/>
                  <a:sym typeface="Tomorrow Bold"/>
                </a:rPr>
                <a:t>.</a:t>
              </a:r>
            </a:p>
          </p:txBody>
        </p:sp>
        <p:sp>
          <p:nvSpPr>
            <p:cNvPr id="17" name="TextBox 17"/>
            <p:cNvSpPr txBox="1"/>
            <p:nvPr/>
          </p:nvSpPr>
          <p:spPr>
            <a:xfrm>
              <a:off x="0" y="-57150"/>
              <a:ext cx="6135715" cy="613254"/>
            </a:xfrm>
            <a:prstGeom prst="rect">
              <a:avLst/>
            </a:prstGeom>
          </p:spPr>
          <p:txBody>
            <a:bodyPr lIns="0" tIns="0" rIns="0" bIns="0" rtlCol="0" anchor="t">
              <a:spAutoFit/>
            </a:bodyPr>
            <a:lstStyle/>
            <a:p>
              <a:pPr algn="l">
                <a:lnSpc>
                  <a:spcPts val="3838"/>
                </a:lnSpc>
              </a:pPr>
              <a:r>
                <a:rPr lang="en-US" sz="2741" b="1">
                  <a:solidFill>
                    <a:srgbClr val="5840BA"/>
                  </a:solidFill>
                  <a:latin typeface="Tomorrow Bold"/>
                  <a:ea typeface="Tomorrow Bold"/>
                  <a:cs typeface="Tomorrow Bold"/>
                  <a:sym typeface="Tomorrow Bold"/>
                </a:rPr>
                <a:t>Nguyên lý</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1919" y="1569477"/>
            <a:ext cx="12692146" cy="4013891"/>
          </a:xfrm>
          <a:custGeom>
            <a:avLst/>
            <a:gdLst/>
            <a:ahLst/>
            <a:cxnLst/>
            <a:rect l="l" t="t" r="r" b="b"/>
            <a:pathLst>
              <a:path w="12692146" h="4013891">
                <a:moveTo>
                  <a:pt x="0" y="0"/>
                </a:moveTo>
                <a:lnTo>
                  <a:pt x="12692146" y="0"/>
                </a:lnTo>
                <a:lnTo>
                  <a:pt x="12692146" y="4013891"/>
                </a:lnTo>
                <a:lnTo>
                  <a:pt x="0" y="4013891"/>
                </a:lnTo>
                <a:lnTo>
                  <a:pt x="0" y="0"/>
                </a:lnTo>
                <a:close/>
              </a:path>
            </a:pathLst>
          </a:custGeom>
          <a:blipFill>
            <a:blip r:embed="rId2"/>
            <a:stretch>
              <a:fillRect/>
            </a:stretch>
          </a:blipFill>
        </p:spPr>
      </p:sp>
      <p:sp>
        <p:nvSpPr>
          <p:cNvPr id="3" name="Freeform 3"/>
          <p:cNvSpPr/>
          <p:nvPr/>
        </p:nvSpPr>
        <p:spPr>
          <a:xfrm>
            <a:off x="611464" y="5583368"/>
            <a:ext cx="11365499" cy="4119534"/>
          </a:xfrm>
          <a:custGeom>
            <a:avLst/>
            <a:gdLst/>
            <a:ahLst/>
            <a:cxnLst/>
            <a:rect l="l" t="t" r="r" b="b"/>
            <a:pathLst>
              <a:path w="11365499" h="4119534">
                <a:moveTo>
                  <a:pt x="0" y="0"/>
                </a:moveTo>
                <a:lnTo>
                  <a:pt x="11365500" y="0"/>
                </a:lnTo>
                <a:lnTo>
                  <a:pt x="11365500" y="4119534"/>
                </a:lnTo>
                <a:lnTo>
                  <a:pt x="0" y="4119534"/>
                </a:lnTo>
                <a:lnTo>
                  <a:pt x="0" y="0"/>
                </a:lnTo>
                <a:close/>
              </a:path>
            </a:pathLst>
          </a:custGeom>
          <a:blipFill>
            <a:blip r:embed="rId3"/>
            <a:stretch>
              <a:fillRect/>
            </a:stretch>
          </a:blipFill>
        </p:spPr>
      </p:sp>
      <p:sp>
        <p:nvSpPr>
          <p:cNvPr id="4" name="TextBox 4"/>
          <p:cNvSpPr txBox="1"/>
          <p:nvPr/>
        </p:nvSpPr>
        <p:spPr>
          <a:xfrm>
            <a:off x="411919" y="-25246"/>
            <a:ext cx="7475828" cy="1410971"/>
          </a:xfrm>
          <a:prstGeom prst="rect">
            <a:avLst/>
          </a:prstGeom>
        </p:spPr>
        <p:txBody>
          <a:bodyPr lIns="0" tIns="0" rIns="0" bIns="0" rtlCol="0" anchor="t">
            <a:spAutoFit/>
          </a:bodyPr>
          <a:lstStyle/>
          <a:p>
            <a:pPr algn="l">
              <a:lnSpc>
                <a:spcPts val="11479"/>
              </a:lnSpc>
            </a:pPr>
            <a:r>
              <a:rPr lang="en-US" sz="8199" b="1">
                <a:solidFill>
                  <a:srgbClr val="000000"/>
                </a:solidFill>
                <a:latin typeface="Tomorrow Bold"/>
                <a:ea typeface="Tomorrow Bold"/>
                <a:cs typeface="Tomorrow Bold"/>
                <a:sym typeface="Tomorrow Bold"/>
              </a:rPr>
              <a:t>Công thức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5592" y="8709710"/>
            <a:ext cx="3888584" cy="2191839"/>
            <a:chOff x="0" y="0"/>
            <a:chExt cx="11247632" cy="6339840"/>
          </a:xfrm>
        </p:grpSpPr>
        <p:sp>
          <p:nvSpPr>
            <p:cNvPr id="3" name="Freeform 3"/>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5840BA"/>
            </a:solidFill>
          </p:spPr>
        </p:sp>
      </p:grpSp>
      <p:sp>
        <p:nvSpPr>
          <p:cNvPr id="4" name="AutoShape 4"/>
          <p:cNvSpPr/>
          <p:nvPr/>
        </p:nvSpPr>
        <p:spPr>
          <a:xfrm rot="1799999">
            <a:off x="17107253" y="5104719"/>
            <a:ext cx="2279200" cy="0"/>
          </a:xfrm>
          <a:prstGeom prst="line">
            <a:avLst/>
          </a:prstGeom>
          <a:ln w="19050" cap="flat">
            <a:solidFill>
              <a:srgbClr val="2E2E2E"/>
            </a:solidFill>
            <a:prstDash val="solid"/>
            <a:headEnd type="none" w="sm" len="sm"/>
            <a:tailEnd type="none" w="sm" len="sm"/>
          </a:ln>
        </p:spPr>
      </p:sp>
      <p:sp>
        <p:nvSpPr>
          <p:cNvPr id="5" name="AutoShape 5"/>
          <p:cNvSpPr/>
          <p:nvPr/>
        </p:nvSpPr>
        <p:spPr>
          <a:xfrm rot="1799999">
            <a:off x="3525591" y="90199"/>
            <a:ext cx="2522417" cy="0"/>
          </a:xfrm>
          <a:prstGeom prst="line">
            <a:avLst/>
          </a:prstGeom>
          <a:ln w="19050" cap="flat">
            <a:solidFill>
              <a:srgbClr val="A4DB74"/>
            </a:solidFill>
            <a:prstDash val="solid"/>
            <a:headEnd type="none" w="sm" len="sm"/>
            <a:tailEnd type="none" w="sm" len="sm"/>
          </a:ln>
        </p:spPr>
      </p:sp>
      <p:sp>
        <p:nvSpPr>
          <p:cNvPr id="6" name="Freeform 6"/>
          <p:cNvSpPr/>
          <p:nvPr/>
        </p:nvSpPr>
        <p:spPr>
          <a:xfrm>
            <a:off x="16957775" y="6772432"/>
            <a:ext cx="2660450" cy="1455992"/>
          </a:xfrm>
          <a:custGeom>
            <a:avLst/>
            <a:gdLst/>
            <a:ahLst/>
            <a:cxnLst/>
            <a:rect l="l" t="t" r="r" b="b"/>
            <a:pathLst>
              <a:path w="2660450" h="1455992">
                <a:moveTo>
                  <a:pt x="0" y="0"/>
                </a:moveTo>
                <a:lnTo>
                  <a:pt x="2660450" y="0"/>
                </a:lnTo>
                <a:lnTo>
                  <a:pt x="2660450" y="1455992"/>
                </a:lnTo>
                <a:lnTo>
                  <a:pt x="0" y="1455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rot="1799999">
            <a:off x="-793194" y="4970518"/>
            <a:ext cx="1525483" cy="0"/>
          </a:xfrm>
          <a:prstGeom prst="line">
            <a:avLst/>
          </a:prstGeom>
          <a:ln w="19050" cap="flat">
            <a:solidFill>
              <a:srgbClr val="2E2E2E"/>
            </a:solidFill>
            <a:prstDash val="solid"/>
            <a:headEnd type="none" w="sm" len="sm"/>
            <a:tailEnd type="none" w="sm" len="sm"/>
          </a:ln>
        </p:spPr>
      </p:sp>
      <p:sp>
        <p:nvSpPr>
          <p:cNvPr id="8" name="Freeform 8"/>
          <p:cNvSpPr/>
          <p:nvPr/>
        </p:nvSpPr>
        <p:spPr>
          <a:xfrm>
            <a:off x="1473382" y="1703699"/>
            <a:ext cx="15341236" cy="8284267"/>
          </a:xfrm>
          <a:custGeom>
            <a:avLst/>
            <a:gdLst/>
            <a:ahLst/>
            <a:cxnLst/>
            <a:rect l="l" t="t" r="r" b="b"/>
            <a:pathLst>
              <a:path w="15341236" h="8284267">
                <a:moveTo>
                  <a:pt x="0" y="0"/>
                </a:moveTo>
                <a:lnTo>
                  <a:pt x="15341236" y="0"/>
                </a:lnTo>
                <a:lnTo>
                  <a:pt x="15341236" y="8284268"/>
                </a:lnTo>
                <a:lnTo>
                  <a:pt x="0" y="8284268"/>
                </a:lnTo>
                <a:lnTo>
                  <a:pt x="0" y="0"/>
                </a:lnTo>
                <a:close/>
              </a:path>
            </a:pathLst>
          </a:custGeom>
          <a:blipFill>
            <a:blip r:embed="rId4"/>
            <a:stretch>
              <a:fillRect/>
            </a:stretch>
          </a:blipFill>
        </p:spPr>
      </p:sp>
      <p:sp>
        <p:nvSpPr>
          <p:cNvPr id="9" name="TextBox 9"/>
          <p:cNvSpPr txBox="1"/>
          <p:nvPr/>
        </p:nvSpPr>
        <p:spPr>
          <a:xfrm>
            <a:off x="539979" y="643348"/>
            <a:ext cx="6889360" cy="1147342"/>
          </a:xfrm>
          <a:prstGeom prst="rect">
            <a:avLst/>
          </a:prstGeom>
        </p:spPr>
        <p:txBody>
          <a:bodyPr lIns="0" tIns="0" rIns="0" bIns="0" rtlCol="0" anchor="t">
            <a:spAutoFit/>
          </a:bodyPr>
          <a:lstStyle/>
          <a:p>
            <a:pPr algn="l">
              <a:lnSpc>
                <a:spcPts val="8545"/>
              </a:lnSpc>
            </a:pPr>
            <a:r>
              <a:rPr lang="en-US" sz="8720" b="1">
                <a:solidFill>
                  <a:srgbClr val="000000"/>
                </a:solidFill>
                <a:latin typeface="Tomorrow Bold"/>
                <a:ea typeface="Tomorrow Bold"/>
                <a:cs typeface="Tomorrow Bold"/>
                <a:sym typeface="Tomorrow Bold"/>
              </a:rPr>
              <a:t>Kết quả</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3582649" y="7632416"/>
            <a:ext cx="5534780" cy="3113314"/>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3582649" y="-625483"/>
            <a:ext cx="5400918" cy="8257898"/>
          </a:xfrm>
          <a:custGeom>
            <a:avLst/>
            <a:gdLst/>
            <a:ahLst/>
            <a:cxnLst/>
            <a:rect l="l" t="t" r="r" b="b"/>
            <a:pathLst>
              <a:path w="5400918" h="8257898">
                <a:moveTo>
                  <a:pt x="0" y="0"/>
                </a:moveTo>
                <a:lnTo>
                  <a:pt x="5400918" y="0"/>
                </a:lnTo>
                <a:lnTo>
                  <a:pt x="5400918" y="8257899"/>
                </a:lnTo>
                <a:lnTo>
                  <a:pt x="0" y="8257899"/>
                </a:lnTo>
                <a:lnTo>
                  <a:pt x="0" y="0"/>
                </a:lnTo>
                <a:close/>
              </a:path>
            </a:pathLst>
          </a:custGeom>
          <a:blipFill>
            <a:blip r:embed="rId2"/>
            <a:stretch>
              <a:fillRect l="-64745" r="-64745"/>
            </a:stretch>
          </a:blipFill>
        </p:spPr>
      </p:sp>
      <p:sp>
        <p:nvSpPr>
          <p:cNvPr id="5" name="Freeform 5"/>
          <p:cNvSpPr/>
          <p:nvPr/>
        </p:nvSpPr>
        <p:spPr>
          <a:xfrm rot="-5400000">
            <a:off x="13187528" y="3566787"/>
            <a:ext cx="790242" cy="920224"/>
          </a:xfrm>
          <a:custGeom>
            <a:avLst/>
            <a:gdLst/>
            <a:ahLst/>
            <a:cxnLst/>
            <a:rect l="l" t="t" r="r" b="b"/>
            <a:pathLst>
              <a:path w="790242" h="920224">
                <a:moveTo>
                  <a:pt x="0" y="0"/>
                </a:moveTo>
                <a:lnTo>
                  <a:pt x="790242" y="0"/>
                </a:lnTo>
                <a:lnTo>
                  <a:pt x="790242" y="920224"/>
                </a:lnTo>
                <a:lnTo>
                  <a:pt x="0" y="920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rot="1800000">
            <a:off x="6959014" y="8916"/>
            <a:ext cx="1501393" cy="0"/>
          </a:xfrm>
          <a:prstGeom prst="line">
            <a:avLst/>
          </a:prstGeom>
          <a:ln w="19050" cap="flat">
            <a:solidFill>
              <a:srgbClr val="FC5E3B"/>
            </a:solidFill>
            <a:prstDash val="solid"/>
            <a:headEnd type="none" w="sm" len="sm"/>
            <a:tailEnd type="none" w="sm" len="sm"/>
          </a:ln>
        </p:spPr>
      </p:sp>
      <p:sp>
        <p:nvSpPr>
          <p:cNvPr id="7" name="Freeform 7"/>
          <p:cNvSpPr/>
          <p:nvPr/>
        </p:nvSpPr>
        <p:spPr>
          <a:xfrm>
            <a:off x="-1330225" y="3904693"/>
            <a:ext cx="2660450" cy="1455992"/>
          </a:xfrm>
          <a:custGeom>
            <a:avLst/>
            <a:gdLst/>
            <a:ahLst/>
            <a:cxnLst/>
            <a:rect l="l" t="t" r="r" b="b"/>
            <a:pathLst>
              <a:path w="2660450" h="1455992">
                <a:moveTo>
                  <a:pt x="0" y="0"/>
                </a:moveTo>
                <a:lnTo>
                  <a:pt x="2660450" y="0"/>
                </a:lnTo>
                <a:lnTo>
                  <a:pt x="2660450" y="1455992"/>
                </a:lnTo>
                <a:lnTo>
                  <a:pt x="0" y="14559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963134" y="8642906"/>
            <a:ext cx="1094594" cy="1088623"/>
          </a:xfrm>
          <a:custGeom>
            <a:avLst/>
            <a:gdLst/>
            <a:ahLst/>
            <a:cxnLst/>
            <a:rect l="l" t="t" r="r" b="b"/>
            <a:pathLst>
              <a:path w="1094594" h="1088623">
                <a:moveTo>
                  <a:pt x="0" y="0"/>
                </a:moveTo>
                <a:lnTo>
                  <a:pt x="1094594" y="0"/>
                </a:lnTo>
                <a:lnTo>
                  <a:pt x="1094594" y="1088623"/>
                </a:lnTo>
                <a:lnTo>
                  <a:pt x="0" y="10886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3018643" y="8470616"/>
            <a:ext cx="1505113" cy="1505113"/>
          </a:xfrm>
          <a:custGeom>
            <a:avLst/>
            <a:gdLst/>
            <a:ahLst/>
            <a:cxnLst/>
            <a:rect l="l" t="t" r="r" b="b"/>
            <a:pathLst>
              <a:path w="1505113" h="1505113">
                <a:moveTo>
                  <a:pt x="0" y="0"/>
                </a:moveTo>
                <a:lnTo>
                  <a:pt x="1505113" y="0"/>
                </a:lnTo>
                <a:lnTo>
                  <a:pt x="1505113" y="1505113"/>
                </a:lnTo>
                <a:lnTo>
                  <a:pt x="0" y="1505113"/>
                </a:lnTo>
                <a:lnTo>
                  <a:pt x="0" y="0"/>
                </a:lnTo>
                <a:close/>
              </a:path>
            </a:pathLst>
          </a:custGeom>
          <a:blipFill>
            <a:blip r:embed="rId9"/>
            <a:stretch>
              <a:fillRect/>
            </a:stretch>
          </a:blipFill>
        </p:spPr>
      </p:sp>
      <p:sp>
        <p:nvSpPr>
          <p:cNvPr id="10" name="TextBox 10"/>
          <p:cNvSpPr txBox="1"/>
          <p:nvPr/>
        </p:nvSpPr>
        <p:spPr>
          <a:xfrm>
            <a:off x="1330225" y="815056"/>
            <a:ext cx="11273220" cy="789705"/>
          </a:xfrm>
          <a:prstGeom prst="rect">
            <a:avLst/>
          </a:prstGeom>
        </p:spPr>
        <p:txBody>
          <a:bodyPr lIns="0" tIns="0" rIns="0" bIns="0" rtlCol="0" anchor="t">
            <a:spAutoFit/>
          </a:bodyPr>
          <a:lstStyle/>
          <a:p>
            <a:pPr algn="l">
              <a:lnSpc>
                <a:spcPts val="5983"/>
              </a:lnSpc>
            </a:pPr>
            <a:r>
              <a:rPr lang="en-US" sz="6105" b="1" spc="183">
                <a:solidFill>
                  <a:srgbClr val="000000"/>
                </a:solidFill>
                <a:latin typeface="Tomorrow Bold"/>
                <a:ea typeface="Tomorrow Bold"/>
                <a:cs typeface="Tomorrow Bold"/>
                <a:sym typeface="Tomorrow Bold"/>
              </a:rPr>
              <a:t>XÂY DỰNG CHƯƠNG TRÌNH</a:t>
            </a:r>
          </a:p>
        </p:txBody>
      </p:sp>
      <p:grpSp>
        <p:nvGrpSpPr>
          <p:cNvPr id="11" name="Group 11"/>
          <p:cNvGrpSpPr/>
          <p:nvPr/>
        </p:nvGrpSpPr>
        <p:grpSpPr>
          <a:xfrm>
            <a:off x="1472865" y="2843955"/>
            <a:ext cx="11649672" cy="3310400"/>
            <a:chOff x="0" y="0"/>
            <a:chExt cx="15532896" cy="4413866"/>
          </a:xfrm>
        </p:grpSpPr>
        <p:grpSp>
          <p:nvGrpSpPr>
            <p:cNvPr id="12" name="Group 12"/>
            <p:cNvGrpSpPr/>
            <p:nvPr/>
          </p:nvGrpSpPr>
          <p:grpSpPr>
            <a:xfrm>
              <a:off x="0" y="0"/>
              <a:ext cx="1136238" cy="1136238"/>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40BA">
                  <a:alpha val="9804"/>
                </a:srgbClr>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324"/>
                  </a:lnSpc>
                </a:pPr>
                <a:endParaRPr/>
              </a:p>
            </p:txBody>
          </p:sp>
        </p:grpSp>
        <p:sp>
          <p:nvSpPr>
            <p:cNvPr id="15" name="Freeform 15"/>
            <p:cNvSpPr/>
            <p:nvPr/>
          </p:nvSpPr>
          <p:spPr>
            <a:xfrm>
              <a:off x="289989" y="303544"/>
              <a:ext cx="556260" cy="555564"/>
            </a:xfrm>
            <a:custGeom>
              <a:avLst/>
              <a:gdLst/>
              <a:ahLst/>
              <a:cxnLst/>
              <a:rect l="l" t="t" r="r" b="b"/>
              <a:pathLst>
                <a:path w="556260" h="555564">
                  <a:moveTo>
                    <a:pt x="0" y="0"/>
                  </a:moveTo>
                  <a:lnTo>
                    <a:pt x="556260" y="0"/>
                  </a:lnTo>
                  <a:lnTo>
                    <a:pt x="556260" y="555564"/>
                  </a:lnTo>
                  <a:lnTo>
                    <a:pt x="0" y="5555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0" y="1618937"/>
              <a:ext cx="15532896" cy="2794929"/>
            </a:xfrm>
            <a:prstGeom prst="rect">
              <a:avLst/>
            </a:prstGeom>
          </p:spPr>
          <p:txBody>
            <a:bodyPr lIns="0" tIns="0" rIns="0" bIns="0" rtlCol="0" anchor="t">
              <a:spAutoFit/>
            </a:bodyPr>
            <a:lstStyle/>
            <a:p>
              <a:pPr algn="l">
                <a:lnSpc>
                  <a:spcPts val="2831"/>
                </a:lnSpc>
                <a:spcBef>
                  <a:spcPct val="0"/>
                </a:spcBef>
              </a:pPr>
              <a:r>
                <a:rPr lang="en-US" sz="2022">
                  <a:solidFill>
                    <a:srgbClr val="2E2E2E"/>
                  </a:solidFill>
                  <a:latin typeface="Tomorrow"/>
                  <a:ea typeface="Tomorrow"/>
                  <a:cs typeface="Tomorrow"/>
                  <a:sym typeface="Tomorrow"/>
                </a:rPr>
                <a:t>Chương trình xử lý ảnh này được xây dựng bằng Python, sử dụng các thư viện OpenCV (cv2) cho xử lý ảnh, PyQt5 cho giao diện đồ họa và Matplotlib cho hiển thị biểu đồ histogram. Chương trình cung cấp các chức năng xử lý ảnh cơ bản như cân bằng histogram, tách ngưỡng, lấy âm bản, biến đổi logarit, tăng độ tương phản, và các phép lọc không gian như lọc trung bình, trung vị, Gaussian, Bilateral và Non-Local Means.</a:t>
              </a:r>
            </a:p>
            <a:p>
              <a:pPr algn="l">
                <a:lnSpc>
                  <a:spcPts val="2831"/>
                </a:lnSpc>
                <a:spcBef>
                  <a:spcPct val="0"/>
                </a:spcBef>
              </a:pPr>
              <a:endParaRPr lang="en-US" sz="2022">
                <a:solidFill>
                  <a:srgbClr val="2E2E2E"/>
                </a:solidFill>
                <a:latin typeface="Tomorrow"/>
                <a:ea typeface="Tomorrow"/>
                <a:cs typeface="Tomorrow"/>
                <a:sym typeface="Tomorrow"/>
              </a:endParaRPr>
            </a:p>
          </p:txBody>
        </p:sp>
        <p:sp>
          <p:nvSpPr>
            <p:cNvPr id="17" name="TextBox 17"/>
            <p:cNvSpPr txBox="1"/>
            <p:nvPr/>
          </p:nvSpPr>
          <p:spPr>
            <a:xfrm>
              <a:off x="1421624" y="273512"/>
              <a:ext cx="9377988" cy="558478"/>
            </a:xfrm>
            <a:prstGeom prst="rect">
              <a:avLst/>
            </a:prstGeom>
          </p:spPr>
          <p:txBody>
            <a:bodyPr lIns="0" tIns="0" rIns="0" bIns="0" rtlCol="0" anchor="t">
              <a:spAutoFit/>
            </a:bodyPr>
            <a:lstStyle/>
            <a:p>
              <a:pPr algn="l">
                <a:lnSpc>
                  <a:spcPts val="3460"/>
                </a:lnSpc>
              </a:pPr>
              <a:r>
                <a:rPr lang="en-US" sz="2471" b="1">
                  <a:solidFill>
                    <a:srgbClr val="000000"/>
                  </a:solidFill>
                  <a:latin typeface="Tomorrow Bold"/>
                  <a:ea typeface="Tomorrow Bold"/>
                  <a:cs typeface="Tomorrow Bold"/>
                  <a:sym typeface="Tomorrow Bold"/>
                </a:rPr>
                <a:t>TỔNG QUAN VỀ CHƯƠNG TRÌNH</a:t>
              </a:r>
            </a:p>
          </p:txBody>
        </p:sp>
      </p:grpSp>
      <p:grpSp>
        <p:nvGrpSpPr>
          <p:cNvPr id="18" name="Group 18"/>
          <p:cNvGrpSpPr/>
          <p:nvPr/>
        </p:nvGrpSpPr>
        <p:grpSpPr>
          <a:xfrm>
            <a:off x="842115" y="6154355"/>
            <a:ext cx="5950772" cy="2699708"/>
            <a:chOff x="0" y="0"/>
            <a:chExt cx="7934363" cy="3599611"/>
          </a:xfrm>
        </p:grpSpPr>
        <p:grpSp>
          <p:nvGrpSpPr>
            <p:cNvPr id="19" name="Group 19"/>
            <p:cNvGrpSpPr/>
            <p:nvPr/>
          </p:nvGrpSpPr>
          <p:grpSpPr>
            <a:xfrm>
              <a:off x="0" y="0"/>
              <a:ext cx="729543" cy="72954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5E3B">
                  <a:alpha val="9804"/>
                </a:srgbClr>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324"/>
                  </a:lnSpc>
                </a:pPr>
                <a:endParaRPr/>
              </a:p>
            </p:txBody>
          </p:sp>
        </p:grpSp>
        <p:sp>
          <p:nvSpPr>
            <p:cNvPr id="22" name="Freeform 22"/>
            <p:cNvSpPr/>
            <p:nvPr/>
          </p:nvSpPr>
          <p:spPr>
            <a:xfrm>
              <a:off x="152625" y="209109"/>
              <a:ext cx="424293" cy="311325"/>
            </a:xfrm>
            <a:custGeom>
              <a:avLst/>
              <a:gdLst/>
              <a:ahLst/>
              <a:cxnLst/>
              <a:rect l="l" t="t" r="r" b="b"/>
              <a:pathLst>
                <a:path w="424293" h="311325">
                  <a:moveTo>
                    <a:pt x="0" y="0"/>
                  </a:moveTo>
                  <a:lnTo>
                    <a:pt x="424293" y="0"/>
                  </a:lnTo>
                  <a:lnTo>
                    <a:pt x="424293" y="311325"/>
                  </a:lnTo>
                  <a:lnTo>
                    <a:pt x="0" y="3113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TextBox 23"/>
            <p:cNvSpPr txBox="1"/>
            <p:nvPr/>
          </p:nvSpPr>
          <p:spPr>
            <a:xfrm>
              <a:off x="0" y="1097395"/>
              <a:ext cx="7934363" cy="2502215"/>
            </a:xfrm>
            <a:prstGeom prst="rect">
              <a:avLst/>
            </a:prstGeom>
          </p:spPr>
          <p:txBody>
            <a:bodyPr lIns="0" tIns="0" rIns="0" bIns="0" rtlCol="0" anchor="t">
              <a:spAutoFit/>
            </a:bodyPr>
            <a:lstStyle/>
            <a:p>
              <a:pPr algn="l">
                <a:lnSpc>
                  <a:spcPts val="2530"/>
                </a:lnSpc>
              </a:pPr>
              <a:r>
                <a:rPr lang="en-US" sz="1807">
                  <a:solidFill>
                    <a:srgbClr val="2E2E2E"/>
                  </a:solidFill>
                  <a:latin typeface="Tomorrow"/>
                  <a:ea typeface="Tomorrow"/>
                  <a:cs typeface="Tomorrow"/>
                  <a:sym typeface="Tomorrow"/>
                </a:rPr>
                <a:t>Python là ngôn ngữ lập trình được sử dụng trong dự án này. Python được biết đến với cú pháp đơn giản, dễ học và có một cộng đồng lớn hỗ trợ. Nó là lựa chọn hàng đầu cho xử lý ảnh nhờ vào các thư viện mạnh mẽ và phong phú.</a:t>
              </a:r>
            </a:p>
            <a:p>
              <a:pPr algn="l">
                <a:lnSpc>
                  <a:spcPts val="2530"/>
                </a:lnSpc>
              </a:pPr>
              <a:endParaRPr lang="en-US" sz="1807">
                <a:solidFill>
                  <a:srgbClr val="2E2E2E"/>
                </a:solidFill>
                <a:latin typeface="Tomorrow"/>
                <a:ea typeface="Tomorrow"/>
                <a:cs typeface="Tomorrow"/>
                <a:sym typeface="Tomorrow"/>
              </a:endParaRPr>
            </a:p>
          </p:txBody>
        </p:sp>
        <p:sp>
          <p:nvSpPr>
            <p:cNvPr id="24" name="TextBox 24"/>
            <p:cNvSpPr txBox="1"/>
            <p:nvPr/>
          </p:nvSpPr>
          <p:spPr>
            <a:xfrm>
              <a:off x="956145" y="68601"/>
              <a:ext cx="6607909" cy="504872"/>
            </a:xfrm>
            <a:prstGeom prst="rect">
              <a:avLst/>
            </a:prstGeom>
          </p:spPr>
          <p:txBody>
            <a:bodyPr lIns="0" tIns="0" rIns="0" bIns="0" rtlCol="0" anchor="t">
              <a:spAutoFit/>
            </a:bodyPr>
            <a:lstStyle/>
            <a:p>
              <a:pPr algn="l">
                <a:lnSpc>
                  <a:spcPts val="3155"/>
                </a:lnSpc>
              </a:pPr>
              <a:r>
                <a:rPr lang="en-US" sz="2254" b="1">
                  <a:solidFill>
                    <a:srgbClr val="000000"/>
                  </a:solidFill>
                  <a:latin typeface="Tomorrow Bold"/>
                  <a:ea typeface="Tomorrow Bold"/>
                  <a:cs typeface="Tomorrow Bold"/>
                  <a:sym typeface="Tomorrow Bold"/>
                </a:rPr>
                <a:t>PYTHON</a:t>
              </a:r>
            </a:p>
          </p:txBody>
        </p:sp>
      </p:grpSp>
      <p:grpSp>
        <p:nvGrpSpPr>
          <p:cNvPr id="25" name="Group 25"/>
          <p:cNvGrpSpPr/>
          <p:nvPr/>
        </p:nvGrpSpPr>
        <p:grpSpPr>
          <a:xfrm>
            <a:off x="7059588" y="6086930"/>
            <a:ext cx="6257949" cy="3068053"/>
            <a:chOff x="0" y="0"/>
            <a:chExt cx="8343932" cy="4090737"/>
          </a:xfrm>
        </p:grpSpPr>
        <p:grpSp>
          <p:nvGrpSpPr>
            <p:cNvPr id="26" name="Group 26"/>
            <p:cNvGrpSpPr/>
            <p:nvPr/>
          </p:nvGrpSpPr>
          <p:grpSpPr>
            <a:xfrm>
              <a:off x="0" y="0"/>
              <a:ext cx="784564" cy="78456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DB74">
                  <a:alpha val="19608"/>
                </a:srgbClr>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324"/>
                  </a:lnSpc>
                </a:pPr>
                <a:endParaRPr/>
              </a:p>
            </p:txBody>
          </p:sp>
        </p:grpSp>
        <p:sp>
          <p:nvSpPr>
            <p:cNvPr id="29" name="Freeform 29"/>
            <p:cNvSpPr/>
            <p:nvPr/>
          </p:nvSpPr>
          <p:spPr>
            <a:xfrm>
              <a:off x="154989" y="172139"/>
              <a:ext cx="472155" cy="440285"/>
            </a:xfrm>
            <a:custGeom>
              <a:avLst/>
              <a:gdLst/>
              <a:ahLst/>
              <a:cxnLst/>
              <a:rect l="l" t="t" r="r" b="b"/>
              <a:pathLst>
                <a:path w="472155" h="440285">
                  <a:moveTo>
                    <a:pt x="0" y="0"/>
                  </a:moveTo>
                  <a:lnTo>
                    <a:pt x="472155" y="0"/>
                  </a:lnTo>
                  <a:lnTo>
                    <a:pt x="472155" y="440285"/>
                  </a:lnTo>
                  <a:lnTo>
                    <a:pt x="0" y="44028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0" name="TextBox 30"/>
            <p:cNvSpPr txBox="1"/>
            <p:nvPr/>
          </p:nvSpPr>
          <p:spPr>
            <a:xfrm>
              <a:off x="0" y="1393159"/>
              <a:ext cx="8343932" cy="2697578"/>
            </a:xfrm>
            <a:prstGeom prst="rect">
              <a:avLst/>
            </a:prstGeom>
          </p:spPr>
          <p:txBody>
            <a:bodyPr lIns="0" tIns="0" rIns="0" bIns="0" rtlCol="0" anchor="t">
              <a:spAutoFit/>
            </a:bodyPr>
            <a:lstStyle/>
            <a:p>
              <a:pPr algn="l">
                <a:lnSpc>
                  <a:spcPts val="2721"/>
                </a:lnSpc>
              </a:pPr>
              <a:r>
                <a:rPr lang="en-US" sz="1944">
                  <a:solidFill>
                    <a:srgbClr val="2E2E2E"/>
                  </a:solidFill>
                  <a:latin typeface="Tomorrow"/>
                  <a:ea typeface="Tomorrow"/>
                  <a:cs typeface="Tomorrow"/>
                  <a:sym typeface="Tomorrow"/>
                </a:rPr>
                <a:t>PyCharm là một IDE (Integrated Development Environment) chuyên nghiệp cho Python, được sử dụng trong dự án này. PyCharm cung cấp nhiều tính năng hỗ trợ phát triển, bao gồm code completion, debugging, và tích hợp với các công cụ khác.</a:t>
              </a:r>
            </a:p>
            <a:p>
              <a:pPr algn="l">
                <a:lnSpc>
                  <a:spcPts val="2721"/>
                </a:lnSpc>
              </a:pPr>
              <a:endParaRPr lang="en-US" sz="1944">
                <a:solidFill>
                  <a:srgbClr val="2E2E2E"/>
                </a:solidFill>
                <a:latin typeface="Tomorrow"/>
                <a:ea typeface="Tomorrow"/>
                <a:cs typeface="Tomorrow"/>
                <a:sym typeface="Tomorrow"/>
              </a:endParaRPr>
            </a:p>
          </p:txBody>
        </p:sp>
        <p:sp>
          <p:nvSpPr>
            <p:cNvPr id="31" name="TextBox 31"/>
            <p:cNvSpPr txBox="1"/>
            <p:nvPr/>
          </p:nvSpPr>
          <p:spPr>
            <a:xfrm>
              <a:off x="1107809" y="77367"/>
              <a:ext cx="6613836" cy="539356"/>
            </a:xfrm>
            <a:prstGeom prst="rect">
              <a:avLst/>
            </a:prstGeom>
          </p:spPr>
          <p:txBody>
            <a:bodyPr lIns="0" tIns="0" rIns="0" bIns="0" rtlCol="0" anchor="t">
              <a:spAutoFit/>
            </a:bodyPr>
            <a:lstStyle/>
            <a:p>
              <a:pPr algn="l">
                <a:lnSpc>
                  <a:spcPts val="3393"/>
                </a:lnSpc>
              </a:pPr>
              <a:r>
                <a:rPr lang="en-US" sz="2424" b="1">
                  <a:solidFill>
                    <a:srgbClr val="000000"/>
                  </a:solidFill>
                  <a:latin typeface="Tomorrow Bold"/>
                  <a:ea typeface="Tomorrow Bold"/>
                  <a:cs typeface="Tomorrow Bold"/>
                  <a:sym typeface="Tomorrow Bold"/>
                </a:rPr>
                <a:t>PYCHARM</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1028700" y="4514288"/>
            <a:ext cx="10403661" cy="4848679"/>
          </a:xfrm>
          <a:custGeom>
            <a:avLst/>
            <a:gdLst/>
            <a:ahLst/>
            <a:cxnLst/>
            <a:rect l="l" t="t" r="r" b="b"/>
            <a:pathLst>
              <a:path w="10403661" h="4848679">
                <a:moveTo>
                  <a:pt x="0" y="0"/>
                </a:moveTo>
                <a:lnTo>
                  <a:pt x="10403661" y="0"/>
                </a:lnTo>
                <a:lnTo>
                  <a:pt x="10403661" y="4848678"/>
                </a:lnTo>
                <a:lnTo>
                  <a:pt x="0" y="4848678"/>
                </a:lnTo>
                <a:lnTo>
                  <a:pt x="0" y="0"/>
                </a:lnTo>
                <a:close/>
              </a:path>
            </a:pathLst>
          </a:custGeom>
          <a:blipFill>
            <a:blip r:embed="rId5"/>
            <a:stretch>
              <a:fillRect/>
            </a:stretch>
          </a:blipFill>
        </p:spPr>
      </p:sp>
      <p:sp>
        <p:nvSpPr>
          <p:cNvPr id="12" name="TextBox 12"/>
          <p:cNvSpPr txBox="1"/>
          <p:nvPr/>
        </p:nvSpPr>
        <p:spPr>
          <a:xfrm>
            <a:off x="568754" y="1331382"/>
            <a:ext cx="9941866" cy="2456741"/>
          </a:xfrm>
          <a:prstGeom prst="rect">
            <a:avLst/>
          </a:prstGeom>
        </p:spPr>
        <p:txBody>
          <a:bodyPr lIns="0" tIns="0" rIns="0" bIns="0" rtlCol="0" anchor="t">
            <a:spAutoFit/>
          </a:bodyPr>
          <a:lstStyle/>
          <a:p>
            <a:pPr algn="l">
              <a:lnSpc>
                <a:spcPts val="9755"/>
              </a:lnSpc>
            </a:pPr>
            <a:r>
              <a:rPr lang="en-US" sz="7562" b="1">
                <a:solidFill>
                  <a:srgbClr val="000000"/>
                </a:solidFill>
                <a:latin typeface="Tomorrow Bold"/>
                <a:ea typeface="Tomorrow Bold"/>
                <a:cs typeface="Tomorrow Bold"/>
                <a:sym typeface="Tomorrow Bold"/>
              </a:rPr>
              <a:t>CÁC PACKAGE VÀ THƯ VIỆN SỬ DỤNG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1275789" y="3089298"/>
            <a:ext cx="9911326" cy="6665367"/>
          </a:xfrm>
          <a:custGeom>
            <a:avLst/>
            <a:gdLst/>
            <a:ahLst/>
            <a:cxnLst/>
            <a:rect l="l" t="t" r="r" b="b"/>
            <a:pathLst>
              <a:path w="9911326" h="6665367">
                <a:moveTo>
                  <a:pt x="0" y="0"/>
                </a:moveTo>
                <a:lnTo>
                  <a:pt x="9911326" y="0"/>
                </a:lnTo>
                <a:lnTo>
                  <a:pt x="9911326" y="6665367"/>
                </a:lnTo>
                <a:lnTo>
                  <a:pt x="0" y="6665367"/>
                </a:lnTo>
                <a:lnTo>
                  <a:pt x="0" y="0"/>
                </a:lnTo>
                <a:close/>
              </a:path>
            </a:pathLst>
          </a:custGeom>
          <a:blipFill>
            <a:blip r:embed="rId5"/>
            <a:stretch>
              <a:fillRect/>
            </a:stretch>
          </a:blipFill>
        </p:spPr>
      </p:sp>
      <p:sp>
        <p:nvSpPr>
          <p:cNvPr id="12" name="TextBox 12"/>
          <p:cNvSpPr txBox="1"/>
          <p:nvPr/>
        </p:nvSpPr>
        <p:spPr>
          <a:xfrm>
            <a:off x="813341" y="396199"/>
            <a:ext cx="9941866" cy="2456741"/>
          </a:xfrm>
          <a:prstGeom prst="rect">
            <a:avLst/>
          </a:prstGeom>
        </p:spPr>
        <p:txBody>
          <a:bodyPr lIns="0" tIns="0" rIns="0" bIns="0" rtlCol="0" anchor="t">
            <a:spAutoFit/>
          </a:bodyPr>
          <a:lstStyle/>
          <a:p>
            <a:pPr algn="l">
              <a:lnSpc>
                <a:spcPts val="9755"/>
              </a:lnSpc>
            </a:pPr>
            <a:r>
              <a:rPr lang="en-US" sz="7562" b="1">
                <a:solidFill>
                  <a:srgbClr val="000000"/>
                </a:solidFill>
                <a:latin typeface="Tomorrow Bold"/>
                <a:ea typeface="Tomorrow Bold"/>
                <a:cs typeface="Tomorrow Bold"/>
                <a:sym typeface="Tomorrow Bold"/>
              </a:rPr>
              <a:t>CÂN BẰNG HISTOGRAM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1565781" y="4206832"/>
            <a:ext cx="14287861" cy="5482967"/>
          </a:xfrm>
          <a:custGeom>
            <a:avLst/>
            <a:gdLst/>
            <a:ahLst/>
            <a:cxnLst/>
            <a:rect l="l" t="t" r="r" b="b"/>
            <a:pathLst>
              <a:path w="14287861" h="5482967">
                <a:moveTo>
                  <a:pt x="0" y="0"/>
                </a:moveTo>
                <a:lnTo>
                  <a:pt x="14287861" y="0"/>
                </a:lnTo>
                <a:lnTo>
                  <a:pt x="14287861" y="5482967"/>
                </a:lnTo>
                <a:lnTo>
                  <a:pt x="0" y="5482967"/>
                </a:lnTo>
                <a:lnTo>
                  <a:pt x="0" y="0"/>
                </a:lnTo>
                <a:close/>
              </a:path>
            </a:pathLst>
          </a:custGeom>
          <a:blipFill>
            <a:blip r:embed="rId5"/>
            <a:stretch>
              <a:fillRect/>
            </a:stretch>
          </a:blipFill>
        </p:spPr>
      </p:sp>
      <p:sp>
        <p:nvSpPr>
          <p:cNvPr id="12" name="TextBox 12"/>
          <p:cNvSpPr txBox="1"/>
          <p:nvPr/>
        </p:nvSpPr>
        <p:spPr>
          <a:xfrm>
            <a:off x="453655" y="948896"/>
            <a:ext cx="9941866" cy="1237305"/>
          </a:xfrm>
          <a:prstGeom prst="rect">
            <a:avLst/>
          </a:prstGeom>
        </p:spPr>
        <p:txBody>
          <a:bodyPr lIns="0" tIns="0" rIns="0" bIns="0" rtlCol="0" anchor="t">
            <a:spAutoFit/>
          </a:bodyPr>
          <a:lstStyle/>
          <a:p>
            <a:pPr algn="l">
              <a:lnSpc>
                <a:spcPts val="9981"/>
              </a:lnSpc>
            </a:pPr>
            <a:r>
              <a:rPr lang="en-US" sz="7562" b="1" spc="673">
                <a:solidFill>
                  <a:srgbClr val="000000"/>
                </a:solidFill>
                <a:latin typeface="Tomorrow Bold"/>
                <a:ea typeface="Tomorrow Bold"/>
                <a:cs typeface="Tomorrow Bold"/>
                <a:sym typeface="Tomorrow Bold"/>
              </a:rPr>
              <a:t>TÁCH NGƯỠNG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5855" y="2482679"/>
            <a:ext cx="10347695" cy="2205732"/>
          </a:xfrm>
          <a:prstGeom prst="rect">
            <a:avLst/>
          </a:prstGeom>
        </p:spPr>
        <p:txBody>
          <a:bodyPr lIns="0" tIns="0" rIns="0" bIns="0" rtlCol="0" anchor="t">
            <a:spAutoFit/>
          </a:bodyPr>
          <a:lstStyle/>
          <a:p>
            <a:pPr algn="ctr">
              <a:lnSpc>
                <a:spcPts val="5892"/>
              </a:lnSpc>
            </a:pPr>
            <a:r>
              <a:rPr lang="en-US" sz="4208" b="1">
                <a:solidFill>
                  <a:srgbClr val="000000"/>
                </a:solidFill>
                <a:latin typeface="Tomorrow Bold"/>
                <a:ea typeface="Tomorrow Bold"/>
                <a:cs typeface="Tomorrow Bold"/>
                <a:sym typeface="Tomorrow Bold"/>
              </a:rPr>
              <a:t>BÁO CÁO BÀI TẬP LỚN</a:t>
            </a:r>
          </a:p>
          <a:p>
            <a:pPr algn="ctr">
              <a:lnSpc>
                <a:spcPts val="5892"/>
              </a:lnSpc>
            </a:pPr>
            <a:r>
              <a:rPr lang="en-US" sz="4208" b="1">
                <a:solidFill>
                  <a:srgbClr val="000000"/>
                </a:solidFill>
                <a:latin typeface="Tomorrow Bold"/>
                <a:ea typeface="Tomorrow Bold"/>
                <a:cs typeface="Tomorrow Bold"/>
                <a:sym typeface="Tomorrow Bold"/>
              </a:rPr>
              <a:t>HỌC PHẦN “NHẬN DẠNG VÀ XỬ LÝ ẢNH”</a:t>
            </a:r>
          </a:p>
        </p:txBody>
      </p:sp>
      <p:sp>
        <p:nvSpPr>
          <p:cNvPr id="3" name="Freeform 3"/>
          <p:cNvSpPr/>
          <p:nvPr/>
        </p:nvSpPr>
        <p:spPr>
          <a:xfrm>
            <a:off x="9043179" y="1584931"/>
            <a:ext cx="2290483" cy="1253519"/>
          </a:xfrm>
          <a:custGeom>
            <a:avLst/>
            <a:gdLst/>
            <a:ahLst/>
            <a:cxnLst/>
            <a:rect l="l" t="t" r="r" b="b"/>
            <a:pathLst>
              <a:path w="2290483" h="1253519">
                <a:moveTo>
                  <a:pt x="0" y="0"/>
                </a:moveTo>
                <a:lnTo>
                  <a:pt x="2290483" y="0"/>
                </a:lnTo>
                <a:lnTo>
                  <a:pt x="2290483" y="1253519"/>
                </a:lnTo>
                <a:lnTo>
                  <a:pt x="0" y="12535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10800000">
            <a:off x="6985805" y="-863594"/>
            <a:ext cx="12168792" cy="6844945"/>
            <a:chOff x="0" y="0"/>
            <a:chExt cx="11206661" cy="6303747"/>
          </a:xfrm>
        </p:grpSpPr>
        <p:sp>
          <p:nvSpPr>
            <p:cNvPr id="5" name="Freeform 5"/>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6" name="AutoShape 6"/>
          <p:cNvSpPr/>
          <p:nvPr/>
        </p:nvSpPr>
        <p:spPr>
          <a:xfrm rot="1800000">
            <a:off x="16685234" y="3992804"/>
            <a:ext cx="2646654" cy="0"/>
          </a:xfrm>
          <a:prstGeom prst="line">
            <a:avLst/>
          </a:prstGeom>
          <a:ln w="19050" cap="flat">
            <a:solidFill>
              <a:srgbClr val="BFBFBF"/>
            </a:solidFill>
            <a:prstDash val="solid"/>
            <a:headEnd type="none" w="sm" len="sm"/>
            <a:tailEnd type="none" w="sm" len="sm"/>
          </a:ln>
        </p:spPr>
      </p:sp>
      <p:sp>
        <p:nvSpPr>
          <p:cNvPr id="7" name="Freeform 7"/>
          <p:cNvSpPr/>
          <p:nvPr/>
        </p:nvSpPr>
        <p:spPr>
          <a:xfrm>
            <a:off x="11456030" y="2064112"/>
            <a:ext cx="6032910" cy="7834479"/>
          </a:xfrm>
          <a:custGeom>
            <a:avLst/>
            <a:gdLst/>
            <a:ahLst/>
            <a:cxnLst/>
            <a:rect l="l" t="t" r="r" b="b"/>
            <a:pathLst>
              <a:path w="6032910" h="7834479">
                <a:moveTo>
                  <a:pt x="0" y="0"/>
                </a:moveTo>
                <a:lnTo>
                  <a:pt x="6032911" y="0"/>
                </a:lnTo>
                <a:lnTo>
                  <a:pt x="6032911" y="7834479"/>
                </a:lnTo>
                <a:lnTo>
                  <a:pt x="0" y="7834479"/>
                </a:lnTo>
                <a:lnTo>
                  <a:pt x="0" y="0"/>
                </a:lnTo>
                <a:close/>
              </a:path>
            </a:pathLst>
          </a:custGeom>
          <a:blipFill>
            <a:blip r:embed="rId4"/>
            <a:stretch>
              <a:fillRect l="-47275" r="-47275"/>
            </a:stretch>
          </a:blipFill>
        </p:spPr>
      </p:sp>
      <p:sp>
        <p:nvSpPr>
          <p:cNvPr id="8" name="AutoShape 8"/>
          <p:cNvSpPr/>
          <p:nvPr/>
        </p:nvSpPr>
        <p:spPr>
          <a:xfrm>
            <a:off x="5897880" y="5143500"/>
            <a:ext cx="6492240" cy="0"/>
          </a:xfrm>
          <a:prstGeom prst="line">
            <a:avLst/>
          </a:prstGeom>
          <a:ln w="38100" cap="flat">
            <a:solidFill>
              <a:srgbClr val="FFFFFF"/>
            </a:solidFill>
            <a:prstDash val="solid"/>
            <a:headEnd type="none" w="sm" len="sm"/>
            <a:tailEnd type="none" w="sm" len="sm"/>
          </a:ln>
        </p:spPr>
      </p:sp>
      <p:sp>
        <p:nvSpPr>
          <p:cNvPr id="9" name="AutoShape 9"/>
          <p:cNvSpPr/>
          <p:nvPr/>
        </p:nvSpPr>
        <p:spPr>
          <a:xfrm>
            <a:off x="6050280" y="5295900"/>
            <a:ext cx="6492240" cy="0"/>
          </a:xfrm>
          <a:prstGeom prst="line">
            <a:avLst/>
          </a:prstGeom>
          <a:ln w="38100" cap="flat">
            <a:solidFill>
              <a:srgbClr val="FFFFFF"/>
            </a:solidFill>
            <a:prstDash val="solid"/>
            <a:headEnd type="none" w="sm" len="sm"/>
            <a:tailEnd type="none" w="sm" len="sm"/>
          </a:ln>
        </p:spPr>
      </p:sp>
      <p:sp>
        <p:nvSpPr>
          <p:cNvPr id="10" name="Freeform 10"/>
          <p:cNvSpPr/>
          <p:nvPr/>
        </p:nvSpPr>
        <p:spPr>
          <a:xfrm rot="-5400000">
            <a:off x="10478429" y="9004500"/>
            <a:ext cx="790242" cy="920224"/>
          </a:xfrm>
          <a:custGeom>
            <a:avLst/>
            <a:gdLst/>
            <a:ahLst/>
            <a:cxnLst/>
            <a:rect l="l" t="t" r="r" b="b"/>
            <a:pathLst>
              <a:path w="790242" h="920224">
                <a:moveTo>
                  <a:pt x="0" y="0"/>
                </a:moveTo>
                <a:lnTo>
                  <a:pt x="790243" y="0"/>
                </a:lnTo>
                <a:lnTo>
                  <a:pt x="790243" y="920225"/>
                </a:lnTo>
                <a:lnTo>
                  <a:pt x="0" y="9202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830935" y="158478"/>
            <a:ext cx="1202419" cy="965718"/>
          </a:xfrm>
          <a:custGeom>
            <a:avLst/>
            <a:gdLst/>
            <a:ahLst/>
            <a:cxnLst/>
            <a:rect l="l" t="t" r="r" b="b"/>
            <a:pathLst>
              <a:path w="1202419" h="965718">
                <a:moveTo>
                  <a:pt x="0" y="0"/>
                </a:moveTo>
                <a:lnTo>
                  <a:pt x="1202420" y="0"/>
                </a:lnTo>
                <a:lnTo>
                  <a:pt x="1202420" y="965719"/>
                </a:lnTo>
                <a:lnTo>
                  <a:pt x="0" y="965719"/>
                </a:lnTo>
                <a:lnTo>
                  <a:pt x="0" y="0"/>
                </a:lnTo>
                <a:close/>
              </a:path>
            </a:pathLst>
          </a:custGeom>
          <a:blipFill>
            <a:blip r:embed="rId7"/>
            <a:stretch>
              <a:fillRect l="-64446" t="-94643" r="-64446" b="-90351"/>
            </a:stretch>
          </a:blipFill>
        </p:spPr>
      </p:sp>
      <p:sp>
        <p:nvSpPr>
          <p:cNvPr id="12" name="Freeform 12"/>
          <p:cNvSpPr/>
          <p:nvPr/>
        </p:nvSpPr>
        <p:spPr>
          <a:xfrm>
            <a:off x="1028127" y="7995847"/>
            <a:ext cx="645462" cy="677650"/>
          </a:xfrm>
          <a:custGeom>
            <a:avLst/>
            <a:gdLst/>
            <a:ahLst/>
            <a:cxnLst/>
            <a:rect l="l" t="t" r="r" b="b"/>
            <a:pathLst>
              <a:path w="645462" h="677650">
                <a:moveTo>
                  <a:pt x="0" y="0"/>
                </a:moveTo>
                <a:lnTo>
                  <a:pt x="645462" y="0"/>
                </a:lnTo>
                <a:lnTo>
                  <a:pt x="645462" y="677650"/>
                </a:lnTo>
                <a:lnTo>
                  <a:pt x="0" y="6776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028700" y="8769430"/>
            <a:ext cx="590302" cy="600122"/>
          </a:xfrm>
          <a:custGeom>
            <a:avLst/>
            <a:gdLst/>
            <a:ahLst/>
            <a:cxnLst/>
            <a:rect l="l" t="t" r="r" b="b"/>
            <a:pathLst>
              <a:path w="590302" h="600122">
                <a:moveTo>
                  <a:pt x="0" y="0"/>
                </a:moveTo>
                <a:lnTo>
                  <a:pt x="590302" y="0"/>
                </a:lnTo>
                <a:lnTo>
                  <a:pt x="590302" y="600123"/>
                </a:lnTo>
                <a:lnTo>
                  <a:pt x="0" y="60012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1121450" y="5076825"/>
            <a:ext cx="9156506" cy="1704087"/>
          </a:xfrm>
          <a:prstGeom prst="rect">
            <a:avLst/>
          </a:prstGeom>
        </p:spPr>
        <p:txBody>
          <a:bodyPr lIns="0" tIns="0" rIns="0" bIns="0" rtlCol="0" anchor="t">
            <a:spAutoFit/>
          </a:bodyPr>
          <a:lstStyle/>
          <a:p>
            <a:pPr algn="l">
              <a:lnSpc>
                <a:spcPts val="4535"/>
              </a:lnSpc>
            </a:pPr>
            <a:r>
              <a:rPr lang="en-US" sz="3239" b="1">
                <a:solidFill>
                  <a:srgbClr val="2E2E2E"/>
                </a:solidFill>
                <a:latin typeface="Tomorrow Bold"/>
                <a:ea typeface="Tomorrow Bold"/>
                <a:cs typeface="Tomorrow Bold"/>
                <a:sym typeface="Tomorrow Bold"/>
              </a:rPr>
              <a:t>Xây dựng một chương trình xử lý ảnh cho phép đọc ảnh từ file và thực hiện các thao tác theo yêu cầu từ đề bài</a:t>
            </a:r>
          </a:p>
        </p:txBody>
      </p:sp>
      <p:sp>
        <p:nvSpPr>
          <p:cNvPr id="15" name="TextBox 15"/>
          <p:cNvSpPr txBox="1"/>
          <p:nvPr/>
        </p:nvSpPr>
        <p:spPr>
          <a:xfrm>
            <a:off x="1673589" y="8096547"/>
            <a:ext cx="7470411" cy="1273006"/>
          </a:xfrm>
          <a:prstGeom prst="rect">
            <a:avLst/>
          </a:prstGeom>
        </p:spPr>
        <p:txBody>
          <a:bodyPr lIns="0" tIns="0" rIns="0" bIns="0" rtlCol="0" anchor="t">
            <a:spAutoFit/>
          </a:bodyPr>
          <a:lstStyle/>
          <a:p>
            <a:pPr algn="l">
              <a:lnSpc>
                <a:spcPts val="5387"/>
              </a:lnSpc>
            </a:pPr>
            <a:r>
              <a:rPr lang="en-US" sz="2405">
                <a:solidFill>
                  <a:srgbClr val="2E2E2E"/>
                </a:solidFill>
                <a:latin typeface="Tomorrow"/>
                <a:ea typeface="Tomorrow"/>
                <a:cs typeface="Tomorrow"/>
                <a:sym typeface="Tomorrow"/>
              </a:rPr>
              <a:t>Giảng viên hướng dẫn: TS. Nguyễn Hữu Tuân</a:t>
            </a:r>
          </a:p>
          <a:p>
            <a:pPr algn="l">
              <a:lnSpc>
                <a:spcPts val="5387"/>
              </a:lnSpc>
            </a:pPr>
            <a:r>
              <a:rPr lang="en-US" sz="2405">
                <a:solidFill>
                  <a:srgbClr val="2E2E2E"/>
                </a:solidFill>
                <a:latin typeface="Tomorrow"/>
                <a:ea typeface="Tomorrow"/>
                <a:cs typeface="Tomorrow"/>
                <a:sym typeface="Tomorrow"/>
              </a:rPr>
              <a:t>Sinh viên thực hiện: Phạm Minh Quang - 97291 </a:t>
            </a:r>
          </a:p>
        </p:txBody>
      </p:sp>
      <p:sp>
        <p:nvSpPr>
          <p:cNvPr id="16" name="TextBox 16"/>
          <p:cNvSpPr txBox="1"/>
          <p:nvPr/>
        </p:nvSpPr>
        <p:spPr>
          <a:xfrm>
            <a:off x="4818631" y="4124038"/>
            <a:ext cx="1522746" cy="1019462"/>
          </a:xfrm>
          <a:prstGeom prst="rect">
            <a:avLst/>
          </a:prstGeom>
        </p:spPr>
        <p:txBody>
          <a:bodyPr lIns="0" tIns="0" rIns="0" bIns="0" rtlCol="0" anchor="t">
            <a:spAutoFit/>
          </a:bodyPr>
          <a:lstStyle/>
          <a:p>
            <a:pPr algn="l">
              <a:lnSpc>
                <a:spcPts val="9162"/>
              </a:lnSpc>
            </a:pPr>
            <a:r>
              <a:rPr lang="en-US" sz="4090">
                <a:solidFill>
                  <a:srgbClr val="2E2E2E"/>
                </a:solidFill>
                <a:latin typeface="Dancing Script"/>
                <a:ea typeface="Dancing Script"/>
                <a:cs typeface="Dancing Script"/>
                <a:sym typeface="Dancing Script"/>
              </a:rPr>
              <a:t>Đề tài</a:t>
            </a:r>
          </a:p>
        </p:txBody>
      </p:sp>
      <p:sp>
        <p:nvSpPr>
          <p:cNvPr id="17" name="TextBox 17"/>
          <p:cNvSpPr txBox="1"/>
          <p:nvPr/>
        </p:nvSpPr>
        <p:spPr>
          <a:xfrm>
            <a:off x="3280054" y="336160"/>
            <a:ext cx="4839298" cy="683431"/>
          </a:xfrm>
          <a:prstGeom prst="rect">
            <a:avLst/>
          </a:prstGeom>
        </p:spPr>
        <p:txBody>
          <a:bodyPr lIns="0" tIns="0" rIns="0" bIns="0" rtlCol="0" anchor="t">
            <a:spAutoFit/>
          </a:bodyPr>
          <a:lstStyle/>
          <a:p>
            <a:pPr algn="ctr">
              <a:lnSpc>
                <a:spcPts val="2755"/>
              </a:lnSpc>
            </a:pPr>
            <a:r>
              <a:rPr lang="en-US" sz="1968">
                <a:solidFill>
                  <a:srgbClr val="000000"/>
                </a:solidFill>
                <a:latin typeface="Tomorrow"/>
                <a:ea typeface="Tomorrow"/>
                <a:cs typeface="Tomorrow"/>
                <a:sym typeface="Tomorrow"/>
              </a:rPr>
              <a:t>TRƯỜNG ĐẠI HỌC HÀNG HẢI VIỆT NAM</a:t>
            </a:r>
          </a:p>
          <a:p>
            <a:pPr algn="ctr">
              <a:lnSpc>
                <a:spcPts val="2755"/>
              </a:lnSpc>
            </a:pPr>
            <a:r>
              <a:rPr lang="en-US" sz="1968">
                <a:solidFill>
                  <a:srgbClr val="000000"/>
                </a:solidFill>
                <a:latin typeface="Tomorrow"/>
                <a:ea typeface="Tomorrow"/>
                <a:cs typeface="Tomorrow"/>
                <a:sym typeface="Tomorrow"/>
              </a:rPr>
              <a:t>KHOA CÔNG NGHỆ THÔNG TIN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1626684" y="3777242"/>
            <a:ext cx="12578930" cy="5961487"/>
          </a:xfrm>
          <a:custGeom>
            <a:avLst/>
            <a:gdLst/>
            <a:ahLst/>
            <a:cxnLst/>
            <a:rect l="l" t="t" r="r" b="b"/>
            <a:pathLst>
              <a:path w="12578930" h="5961487">
                <a:moveTo>
                  <a:pt x="0" y="0"/>
                </a:moveTo>
                <a:lnTo>
                  <a:pt x="12578930" y="0"/>
                </a:lnTo>
                <a:lnTo>
                  <a:pt x="12578930" y="5961487"/>
                </a:lnTo>
                <a:lnTo>
                  <a:pt x="0" y="5961487"/>
                </a:lnTo>
                <a:lnTo>
                  <a:pt x="0" y="0"/>
                </a:lnTo>
                <a:close/>
              </a:path>
            </a:pathLst>
          </a:custGeom>
          <a:blipFill>
            <a:blip r:embed="rId5"/>
            <a:stretch>
              <a:fillRect/>
            </a:stretch>
          </a:blipFill>
        </p:spPr>
      </p:sp>
      <p:sp>
        <p:nvSpPr>
          <p:cNvPr id="12" name="TextBox 12"/>
          <p:cNvSpPr txBox="1"/>
          <p:nvPr/>
        </p:nvSpPr>
        <p:spPr>
          <a:xfrm>
            <a:off x="453655" y="948896"/>
            <a:ext cx="9941866" cy="1237305"/>
          </a:xfrm>
          <a:prstGeom prst="rect">
            <a:avLst/>
          </a:prstGeom>
        </p:spPr>
        <p:txBody>
          <a:bodyPr lIns="0" tIns="0" rIns="0" bIns="0" rtlCol="0" anchor="t">
            <a:spAutoFit/>
          </a:bodyPr>
          <a:lstStyle/>
          <a:p>
            <a:pPr algn="l">
              <a:lnSpc>
                <a:spcPts val="9981"/>
              </a:lnSpc>
            </a:pPr>
            <a:r>
              <a:rPr lang="en-US" sz="7562" b="1" spc="673">
                <a:solidFill>
                  <a:srgbClr val="000000"/>
                </a:solidFill>
                <a:latin typeface="Tomorrow Bold"/>
                <a:ea typeface="Tomorrow Bold"/>
                <a:cs typeface="Tomorrow Bold"/>
                <a:sym typeface="Tomorrow Bold"/>
              </a:rPr>
              <a:t>LẤY ÂM BẢN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2198502" y="3578028"/>
            <a:ext cx="13045845" cy="6278313"/>
          </a:xfrm>
          <a:custGeom>
            <a:avLst/>
            <a:gdLst/>
            <a:ahLst/>
            <a:cxnLst/>
            <a:rect l="l" t="t" r="r" b="b"/>
            <a:pathLst>
              <a:path w="13045845" h="6278313">
                <a:moveTo>
                  <a:pt x="0" y="0"/>
                </a:moveTo>
                <a:lnTo>
                  <a:pt x="13045844" y="0"/>
                </a:lnTo>
                <a:lnTo>
                  <a:pt x="13045844" y="6278313"/>
                </a:lnTo>
                <a:lnTo>
                  <a:pt x="0" y="6278313"/>
                </a:lnTo>
                <a:lnTo>
                  <a:pt x="0" y="0"/>
                </a:lnTo>
                <a:close/>
              </a:path>
            </a:pathLst>
          </a:custGeom>
          <a:blipFill>
            <a:blip r:embed="rId5"/>
            <a:stretch>
              <a:fillRect/>
            </a:stretch>
          </a:blipFill>
        </p:spPr>
      </p:sp>
      <p:sp>
        <p:nvSpPr>
          <p:cNvPr id="12" name="TextBox 12"/>
          <p:cNvSpPr txBox="1"/>
          <p:nvPr/>
        </p:nvSpPr>
        <p:spPr>
          <a:xfrm>
            <a:off x="453655" y="948896"/>
            <a:ext cx="9941866" cy="2504130"/>
          </a:xfrm>
          <a:prstGeom prst="rect">
            <a:avLst/>
          </a:prstGeom>
        </p:spPr>
        <p:txBody>
          <a:bodyPr lIns="0" tIns="0" rIns="0" bIns="0" rtlCol="0" anchor="t">
            <a:spAutoFit/>
          </a:bodyPr>
          <a:lstStyle/>
          <a:p>
            <a:pPr algn="l">
              <a:lnSpc>
                <a:spcPts val="9981"/>
              </a:lnSpc>
            </a:pPr>
            <a:r>
              <a:rPr lang="en-US" sz="7562" b="1" spc="673">
                <a:solidFill>
                  <a:srgbClr val="000000"/>
                </a:solidFill>
                <a:latin typeface="Tomorrow Bold"/>
                <a:ea typeface="Tomorrow Bold"/>
                <a:cs typeface="Tomorrow Bold"/>
                <a:sym typeface="Tomorrow Bold"/>
              </a:rPr>
              <a:t>BIẾN ĐỔI LOGARIT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2862007" y="2988212"/>
            <a:ext cx="11034354" cy="6866486"/>
          </a:xfrm>
          <a:custGeom>
            <a:avLst/>
            <a:gdLst/>
            <a:ahLst/>
            <a:cxnLst/>
            <a:rect l="l" t="t" r="r" b="b"/>
            <a:pathLst>
              <a:path w="11034354" h="6866486">
                <a:moveTo>
                  <a:pt x="0" y="0"/>
                </a:moveTo>
                <a:lnTo>
                  <a:pt x="11034354" y="0"/>
                </a:lnTo>
                <a:lnTo>
                  <a:pt x="11034354" y="6866486"/>
                </a:lnTo>
                <a:lnTo>
                  <a:pt x="0" y="6866486"/>
                </a:lnTo>
                <a:lnTo>
                  <a:pt x="0" y="0"/>
                </a:lnTo>
                <a:close/>
              </a:path>
            </a:pathLst>
          </a:custGeom>
          <a:blipFill>
            <a:blip r:embed="rId5"/>
            <a:stretch>
              <a:fillRect/>
            </a:stretch>
          </a:blipFill>
        </p:spPr>
      </p:sp>
      <p:sp>
        <p:nvSpPr>
          <p:cNvPr id="12" name="TextBox 12"/>
          <p:cNvSpPr txBox="1"/>
          <p:nvPr/>
        </p:nvSpPr>
        <p:spPr>
          <a:xfrm>
            <a:off x="525592" y="1692551"/>
            <a:ext cx="9726623" cy="1083334"/>
          </a:xfrm>
          <a:prstGeom prst="rect">
            <a:avLst/>
          </a:prstGeom>
        </p:spPr>
        <p:txBody>
          <a:bodyPr lIns="0" tIns="0" rIns="0" bIns="0" rtlCol="0" anchor="t">
            <a:spAutoFit/>
          </a:bodyPr>
          <a:lstStyle/>
          <a:p>
            <a:pPr algn="l">
              <a:lnSpc>
                <a:spcPts val="8729"/>
              </a:lnSpc>
            </a:pPr>
            <a:r>
              <a:rPr lang="en-US" sz="6613" b="1" spc="588">
                <a:solidFill>
                  <a:srgbClr val="000000"/>
                </a:solidFill>
                <a:latin typeface="Tomorrow Bold"/>
                <a:ea typeface="Tomorrow Bold"/>
                <a:cs typeface="Tomorrow Bold"/>
                <a:sym typeface="Tomorrow Bold"/>
              </a:rPr>
              <a:t>TĂNG TƯƠNG PHẢN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1656831" y="3478026"/>
            <a:ext cx="13656423" cy="6038171"/>
          </a:xfrm>
          <a:custGeom>
            <a:avLst/>
            <a:gdLst/>
            <a:ahLst/>
            <a:cxnLst/>
            <a:rect l="l" t="t" r="r" b="b"/>
            <a:pathLst>
              <a:path w="13656423" h="6038171">
                <a:moveTo>
                  <a:pt x="0" y="0"/>
                </a:moveTo>
                <a:lnTo>
                  <a:pt x="13656424" y="0"/>
                </a:lnTo>
                <a:lnTo>
                  <a:pt x="13656424" y="6038171"/>
                </a:lnTo>
                <a:lnTo>
                  <a:pt x="0" y="6038171"/>
                </a:lnTo>
                <a:lnTo>
                  <a:pt x="0" y="0"/>
                </a:lnTo>
                <a:close/>
              </a:path>
            </a:pathLst>
          </a:custGeom>
          <a:blipFill>
            <a:blip r:embed="rId5"/>
            <a:stretch>
              <a:fillRect/>
            </a:stretch>
          </a:blipFill>
        </p:spPr>
      </p:sp>
      <p:sp>
        <p:nvSpPr>
          <p:cNvPr id="12" name="TextBox 12"/>
          <p:cNvSpPr txBox="1"/>
          <p:nvPr/>
        </p:nvSpPr>
        <p:spPr>
          <a:xfrm>
            <a:off x="525592" y="1683026"/>
            <a:ext cx="9941866" cy="1237305"/>
          </a:xfrm>
          <a:prstGeom prst="rect">
            <a:avLst/>
          </a:prstGeom>
        </p:spPr>
        <p:txBody>
          <a:bodyPr lIns="0" tIns="0" rIns="0" bIns="0" rtlCol="0" anchor="t">
            <a:spAutoFit/>
          </a:bodyPr>
          <a:lstStyle/>
          <a:p>
            <a:pPr algn="l">
              <a:lnSpc>
                <a:spcPts val="9981"/>
              </a:lnSpc>
            </a:pPr>
            <a:r>
              <a:rPr lang="en-US" sz="7562" b="1" spc="673">
                <a:solidFill>
                  <a:srgbClr val="000000"/>
                </a:solidFill>
                <a:latin typeface="Tomorrow Bold"/>
                <a:ea typeface="Tomorrow Bold"/>
                <a:cs typeface="Tomorrow Bold"/>
                <a:sym typeface="Tomorrow Bold"/>
              </a:rPr>
              <a:t>LỌC TRUNG BÌNH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1861366" y="3777242"/>
            <a:ext cx="13219168" cy="5732982"/>
          </a:xfrm>
          <a:custGeom>
            <a:avLst/>
            <a:gdLst/>
            <a:ahLst/>
            <a:cxnLst/>
            <a:rect l="l" t="t" r="r" b="b"/>
            <a:pathLst>
              <a:path w="13219168" h="5732982">
                <a:moveTo>
                  <a:pt x="0" y="0"/>
                </a:moveTo>
                <a:lnTo>
                  <a:pt x="13219168" y="0"/>
                </a:lnTo>
                <a:lnTo>
                  <a:pt x="13219168" y="5732982"/>
                </a:lnTo>
                <a:lnTo>
                  <a:pt x="0" y="5732982"/>
                </a:lnTo>
                <a:lnTo>
                  <a:pt x="0" y="0"/>
                </a:lnTo>
                <a:close/>
              </a:path>
            </a:pathLst>
          </a:custGeom>
          <a:blipFill>
            <a:blip r:embed="rId5"/>
            <a:stretch>
              <a:fillRect/>
            </a:stretch>
          </a:blipFill>
        </p:spPr>
      </p:sp>
      <p:sp>
        <p:nvSpPr>
          <p:cNvPr id="12" name="TextBox 12"/>
          <p:cNvSpPr txBox="1"/>
          <p:nvPr/>
        </p:nvSpPr>
        <p:spPr>
          <a:xfrm>
            <a:off x="525592" y="1683026"/>
            <a:ext cx="9941866" cy="1237305"/>
          </a:xfrm>
          <a:prstGeom prst="rect">
            <a:avLst/>
          </a:prstGeom>
        </p:spPr>
        <p:txBody>
          <a:bodyPr lIns="0" tIns="0" rIns="0" bIns="0" rtlCol="0" anchor="t">
            <a:spAutoFit/>
          </a:bodyPr>
          <a:lstStyle/>
          <a:p>
            <a:pPr algn="l">
              <a:lnSpc>
                <a:spcPts val="9981"/>
              </a:lnSpc>
            </a:pPr>
            <a:r>
              <a:rPr lang="en-US" sz="7562" b="1" spc="673">
                <a:solidFill>
                  <a:srgbClr val="000000"/>
                </a:solidFill>
                <a:latin typeface="Tomorrow Bold"/>
                <a:ea typeface="Tomorrow Bold"/>
                <a:cs typeface="Tomorrow Bold"/>
                <a:sym typeface="Tomorrow Bold"/>
              </a:rPr>
              <a:t>LỌC TRUNG VỊ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1790909" y="3936159"/>
            <a:ext cx="14384914" cy="5124626"/>
          </a:xfrm>
          <a:custGeom>
            <a:avLst/>
            <a:gdLst/>
            <a:ahLst/>
            <a:cxnLst/>
            <a:rect l="l" t="t" r="r" b="b"/>
            <a:pathLst>
              <a:path w="14384914" h="5124626">
                <a:moveTo>
                  <a:pt x="0" y="0"/>
                </a:moveTo>
                <a:lnTo>
                  <a:pt x="14384914" y="0"/>
                </a:lnTo>
                <a:lnTo>
                  <a:pt x="14384914" y="5124626"/>
                </a:lnTo>
                <a:lnTo>
                  <a:pt x="0" y="5124626"/>
                </a:lnTo>
                <a:lnTo>
                  <a:pt x="0" y="0"/>
                </a:lnTo>
                <a:close/>
              </a:path>
            </a:pathLst>
          </a:custGeom>
          <a:blipFill>
            <a:blip r:embed="rId5"/>
            <a:stretch>
              <a:fillRect/>
            </a:stretch>
          </a:blipFill>
        </p:spPr>
      </p:sp>
      <p:sp>
        <p:nvSpPr>
          <p:cNvPr id="12" name="TextBox 12"/>
          <p:cNvSpPr txBox="1"/>
          <p:nvPr/>
        </p:nvSpPr>
        <p:spPr>
          <a:xfrm>
            <a:off x="525592" y="1683026"/>
            <a:ext cx="9941866" cy="1237305"/>
          </a:xfrm>
          <a:prstGeom prst="rect">
            <a:avLst/>
          </a:prstGeom>
        </p:spPr>
        <p:txBody>
          <a:bodyPr lIns="0" tIns="0" rIns="0" bIns="0" rtlCol="0" anchor="t">
            <a:spAutoFit/>
          </a:bodyPr>
          <a:lstStyle/>
          <a:p>
            <a:pPr algn="l">
              <a:lnSpc>
                <a:spcPts val="9981"/>
              </a:lnSpc>
            </a:pPr>
            <a:r>
              <a:rPr lang="en-US" sz="7562" b="1" spc="673">
                <a:solidFill>
                  <a:srgbClr val="000000"/>
                </a:solidFill>
                <a:latin typeface="Tomorrow Bold"/>
                <a:ea typeface="Tomorrow Bold"/>
                <a:cs typeface="Tomorrow Bold"/>
                <a:sym typeface="Tomorrow Bold"/>
              </a:rPr>
              <a:t>LỌC GAUSSIAN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957501" y="4039407"/>
            <a:ext cx="16372997" cy="5218893"/>
          </a:xfrm>
          <a:custGeom>
            <a:avLst/>
            <a:gdLst/>
            <a:ahLst/>
            <a:cxnLst/>
            <a:rect l="l" t="t" r="r" b="b"/>
            <a:pathLst>
              <a:path w="16372997" h="5218893">
                <a:moveTo>
                  <a:pt x="0" y="0"/>
                </a:moveTo>
                <a:lnTo>
                  <a:pt x="16372998" y="0"/>
                </a:lnTo>
                <a:lnTo>
                  <a:pt x="16372998" y="5218893"/>
                </a:lnTo>
                <a:lnTo>
                  <a:pt x="0" y="5218893"/>
                </a:lnTo>
                <a:lnTo>
                  <a:pt x="0" y="0"/>
                </a:lnTo>
                <a:close/>
              </a:path>
            </a:pathLst>
          </a:custGeom>
          <a:blipFill>
            <a:blip r:embed="rId5"/>
            <a:stretch>
              <a:fillRect/>
            </a:stretch>
          </a:blipFill>
        </p:spPr>
      </p:sp>
      <p:sp>
        <p:nvSpPr>
          <p:cNvPr id="12" name="TextBox 12"/>
          <p:cNvSpPr txBox="1"/>
          <p:nvPr/>
        </p:nvSpPr>
        <p:spPr>
          <a:xfrm>
            <a:off x="525592" y="1683026"/>
            <a:ext cx="9941866" cy="1237305"/>
          </a:xfrm>
          <a:prstGeom prst="rect">
            <a:avLst/>
          </a:prstGeom>
        </p:spPr>
        <p:txBody>
          <a:bodyPr lIns="0" tIns="0" rIns="0" bIns="0" rtlCol="0" anchor="t">
            <a:spAutoFit/>
          </a:bodyPr>
          <a:lstStyle/>
          <a:p>
            <a:pPr algn="l">
              <a:lnSpc>
                <a:spcPts val="9981"/>
              </a:lnSpc>
            </a:pPr>
            <a:r>
              <a:rPr lang="en-US" sz="7562" b="1" spc="673">
                <a:solidFill>
                  <a:srgbClr val="000000"/>
                </a:solidFill>
                <a:latin typeface="Tomorrow Bold"/>
                <a:ea typeface="Tomorrow Bold"/>
                <a:cs typeface="Tomorrow Bold"/>
                <a:sym typeface="Tomorrow Bold"/>
              </a:rPr>
              <a:t>LỌC BILATERAL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106004" y="-523848"/>
            <a:ext cx="5541223" cy="3116938"/>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4" name="Freeform 4"/>
          <p:cNvSpPr/>
          <p:nvPr/>
        </p:nvSpPr>
        <p:spPr>
          <a:xfrm>
            <a:off x="11647227" y="-516605"/>
            <a:ext cx="4201652" cy="5473649"/>
          </a:xfrm>
          <a:custGeom>
            <a:avLst/>
            <a:gdLst/>
            <a:ahLst/>
            <a:cxnLst/>
            <a:rect l="l" t="t" r="r" b="b"/>
            <a:pathLst>
              <a:path w="4201652" h="5473649">
                <a:moveTo>
                  <a:pt x="0" y="0"/>
                </a:moveTo>
                <a:lnTo>
                  <a:pt x="4201653" y="0"/>
                </a:lnTo>
                <a:lnTo>
                  <a:pt x="4201653" y="5473649"/>
                </a:lnTo>
                <a:lnTo>
                  <a:pt x="0" y="5473649"/>
                </a:lnTo>
                <a:lnTo>
                  <a:pt x="0" y="0"/>
                </a:lnTo>
                <a:close/>
              </a:path>
            </a:pathLst>
          </a:custGeom>
          <a:blipFill>
            <a:blip r:embed="rId2"/>
            <a:stretch>
              <a:fillRect l="-47766" r="-47766"/>
            </a:stretch>
          </a:blipFill>
        </p:spPr>
      </p:sp>
      <p:sp>
        <p:nvSpPr>
          <p:cNvPr id="5" name="AutoShape 5"/>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grpSp>
        <p:nvGrpSpPr>
          <p:cNvPr id="6" name="Group 6"/>
          <p:cNvGrpSpPr/>
          <p:nvPr/>
        </p:nvGrpSpPr>
        <p:grpSpPr>
          <a:xfrm>
            <a:off x="11647227" y="2593090"/>
            <a:ext cx="4201652" cy="2368303"/>
            <a:chOff x="0" y="0"/>
            <a:chExt cx="11247632" cy="6339840"/>
          </a:xfrm>
        </p:grpSpPr>
        <p:sp>
          <p:nvSpPr>
            <p:cNvPr id="7" name="Freeform 7"/>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FFFFFF"/>
            </a:solidFill>
          </p:spPr>
        </p:sp>
      </p:grpSp>
      <p:sp>
        <p:nvSpPr>
          <p:cNvPr id="8" name="AutoShape 8"/>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9" name="Freeform 9"/>
          <p:cNvSpPr/>
          <p:nvPr/>
        </p:nvSpPr>
        <p:spPr>
          <a:xfrm rot="-5400000">
            <a:off x="11252106" y="2132978"/>
            <a:ext cx="790242" cy="920224"/>
          </a:xfrm>
          <a:custGeom>
            <a:avLst/>
            <a:gdLst/>
            <a:ahLst/>
            <a:cxnLst/>
            <a:rect l="l" t="t" r="r" b="b"/>
            <a:pathLst>
              <a:path w="790242" h="920224">
                <a:moveTo>
                  <a:pt x="0" y="0"/>
                </a:moveTo>
                <a:lnTo>
                  <a:pt x="790242" y="0"/>
                </a:lnTo>
                <a:lnTo>
                  <a:pt x="790242" y="920225"/>
                </a:lnTo>
                <a:lnTo>
                  <a:pt x="0" y="9202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
        <p:nvSpPr>
          <p:cNvPr id="11" name="Freeform 11"/>
          <p:cNvSpPr/>
          <p:nvPr/>
        </p:nvSpPr>
        <p:spPr>
          <a:xfrm>
            <a:off x="468042" y="4888143"/>
            <a:ext cx="17650822" cy="4015562"/>
          </a:xfrm>
          <a:custGeom>
            <a:avLst/>
            <a:gdLst/>
            <a:ahLst/>
            <a:cxnLst/>
            <a:rect l="l" t="t" r="r" b="b"/>
            <a:pathLst>
              <a:path w="17650822" h="4015562">
                <a:moveTo>
                  <a:pt x="0" y="0"/>
                </a:moveTo>
                <a:lnTo>
                  <a:pt x="17650822" y="0"/>
                </a:lnTo>
                <a:lnTo>
                  <a:pt x="17650822" y="4015562"/>
                </a:lnTo>
                <a:lnTo>
                  <a:pt x="0" y="4015562"/>
                </a:lnTo>
                <a:lnTo>
                  <a:pt x="0" y="0"/>
                </a:lnTo>
                <a:close/>
              </a:path>
            </a:pathLst>
          </a:custGeom>
          <a:blipFill>
            <a:blip r:embed="rId5"/>
            <a:stretch>
              <a:fillRect/>
            </a:stretch>
          </a:blipFill>
        </p:spPr>
      </p:sp>
      <p:sp>
        <p:nvSpPr>
          <p:cNvPr id="12" name="TextBox 12"/>
          <p:cNvSpPr txBox="1"/>
          <p:nvPr/>
        </p:nvSpPr>
        <p:spPr>
          <a:xfrm>
            <a:off x="468042" y="1298163"/>
            <a:ext cx="9941866" cy="2504130"/>
          </a:xfrm>
          <a:prstGeom prst="rect">
            <a:avLst/>
          </a:prstGeom>
        </p:spPr>
        <p:txBody>
          <a:bodyPr lIns="0" tIns="0" rIns="0" bIns="0" rtlCol="0" anchor="t">
            <a:spAutoFit/>
          </a:bodyPr>
          <a:lstStyle/>
          <a:p>
            <a:pPr algn="l">
              <a:lnSpc>
                <a:spcPts val="9981"/>
              </a:lnSpc>
            </a:pPr>
            <a:r>
              <a:rPr lang="en-US" sz="7562" b="1" spc="673">
                <a:solidFill>
                  <a:srgbClr val="000000"/>
                </a:solidFill>
                <a:latin typeface="Tomorrow Bold"/>
                <a:ea typeface="Tomorrow Bold"/>
                <a:cs typeface="Tomorrow Bold"/>
                <a:sym typeface="Tomorrow Bold"/>
              </a:rPr>
              <a:t>LỌC NON-LOCAL MEANS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3253"/>
            <a:ext cx="18288000" cy="9784080"/>
          </a:xfrm>
          <a:custGeom>
            <a:avLst/>
            <a:gdLst/>
            <a:ahLst/>
            <a:cxnLst/>
            <a:rect l="l" t="t" r="r" b="b"/>
            <a:pathLst>
              <a:path w="18288000" h="9784080">
                <a:moveTo>
                  <a:pt x="0" y="0"/>
                </a:moveTo>
                <a:lnTo>
                  <a:pt x="18288000" y="0"/>
                </a:lnTo>
                <a:lnTo>
                  <a:pt x="18288000" y="9784080"/>
                </a:lnTo>
                <a:lnTo>
                  <a:pt x="0" y="9784080"/>
                </a:lnTo>
                <a:lnTo>
                  <a:pt x="0" y="0"/>
                </a:lnTo>
                <a:close/>
              </a:path>
            </a:pathLst>
          </a:custGeom>
          <a:blipFill>
            <a:blip r:embed="rId2"/>
            <a:stretch>
              <a:fillRect/>
            </a:stretch>
          </a:blipFill>
        </p:spPr>
      </p:sp>
      <p:sp>
        <p:nvSpPr>
          <p:cNvPr id="3" name="AutoShape 3"/>
          <p:cNvSpPr/>
          <p:nvPr/>
        </p:nvSpPr>
        <p:spPr>
          <a:xfrm rot="1800000">
            <a:off x="15774072" y="5252728"/>
            <a:ext cx="1187840" cy="0"/>
          </a:xfrm>
          <a:prstGeom prst="line">
            <a:avLst/>
          </a:prstGeom>
          <a:ln w="19050" cap="flat">
            <a:solidFill>
              <a:srgbClr val="2E2E2E"/>
            </a:solidFill>
            <a:prstDash val="solid"/>
            <a:headEnd type="none" w="sm" len="sm"/>
            <a:tailEnd type="none" w="sm" len="sm"/>
          </a:ln>
        </p:spPr>
      </p:sp>
      <p:sp>
        <p:nvSpPr>
          <p:cNvPr id="4" name="AutoShape 4"/>
          <p:cNvSpPr/>
          <p:nvPr/>
        </p:nvSpPr>
        <p:spPr>
          <a:xfrm rot="1800000">
            <a:off x="3065867" y="279954"/>
            <a:ext cx="3253305" cy="0"/>
          </a:xfrm>
          <a:prstGeom prst="line">
            <a:avLst/>
          </a:prstGeom>
          <a:ln w="19050" cap="flat">
            <a:solidFill>
              <a:srgbClr val="A4DB74"/>
            </a:solidFill>
            <a:prstDash val="solid"/>
            <a:headEnd type="none" w="sm" len="sm"/>
            <a:tailEnd type="none" w="sm" len="sm"/>
          </a:ln>
        </p:spPr>
      </p:sp>
      <p:sp>
        <p:nvSpPr>
          <p:cNvPr id="5" name="AutoShape 5"/>
          <p:cNvSpPr/>
          <p:nvPr/>
        </p:nvSpPr>
        <p:spPr>
          <a:xfrm rot="1800000">
            <a:off x="-748850" y="6730943"/>
            <a:ext cx="1772298" cy="0"/>
          </a:xfrm>
          <a:prstGeom prst="line">
            <a:avLst/>
          </a:prstGeom>
          <a:ln w="19050" cap="flat">
            <a:solidFill>
              <a:srgbClr val="FC5E3B"/>
            </a:solidFill>
            <a:prstDash val="solid"/>
            <a:headEnd type="none" w="sm" len="sm"/>
            <a:tailEnd type="none" w="sm" len="sm"/>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840BA"/>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78751"/>
          </a:xfrm>
          <a:custGeom>
            <a:avLst/>
            <a:gdLst/>
            <a:ahLst/>
            <a:cxnLst/>
            <a:rect l="l" t="t" r="r" b="b"/>
            <a:pathLst>
              <a:path w="18288000" h="10278751">
                <a:moveTo>
                  <a:pt x="0" y="0"/>
                </a:moveTo>
                <a:lnTo>
                  <a:pt x="18288000" y="0"/>
                </a:lnTo>
                <a:lnTo>
                  <a:pt x="18288000" y="10278751"/>
                </a:lnTo>
                <a:lnTo>
                  <a:pt x="0" y="10278751"/>
                </a:lnTo>
                <a:lnTo>
                  <a:pt x="0" y="0"/>
                </a:lnTo>
                <a:close/>
              </a:path>
            </a:pathLst>
          </a:custGeom>
          <a:blipFill>
            <a:blip r:embed="rId2">
              <a:alphaModFix amt="19999"/>
            </a:blip>
            <a:stretch>
              <a:fillRect t="-9269" b="-9269"/>
            </a:stretch>
          </a:blipFill>
        </p:spPr>
      </p:sp>
      <p:sp>
        <p:nvSpPr>
          <p:cNvPr id="3" name="Freeform 3"/>
          <p:cNvSpPr/>
          <p:nvPr/>
        </p:nvSpPr>
        <p:spPr>
          <a:xfrm rot="-10800000">
            <a:off x="-3306757" y="5034935"/>
            <a:ext cx="4383802" cy="2399135"/>
          </a:xfrm>
          <a:custGeom>
            <a:avLst/>
            <a:gdLst/>
            <a:ahLst/>
            <a:cxnLst/>
            <a:rect l="l" t="t" r="r" b="b"/>
            <a:pathLst>
              <a:path w="4383802" h="2399135">
                <a:moveTo>
                  <a:pt x="0" y="0"/>
                </a:moveTo>
                <a:lnTo>
                  <a:pt x="4383802" y="0"/>
                </a:lnTo>
                <a:lnTo>
                  <a:pt x="4383802" y="2399135"/>
                </a:lnTo>
                <a:lnTo>
                  <a:pt x="0" y="23991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185143" y="2107139"/>
            <a:ext cx="11917715" cy="1865385"/>
          </a:xfrm>
          <a:prstGeom prst="rect">
            <a:avLst/>
          </a:prstGeom>
        </p:spPr>
        <p:txBody>
          <a:bodyPr lIns="0" tIns="0" rIns="0" bIns="0" rtlCol="0" anchor="t">
            <a:spAutoFit/>
          </a:bodyPr>
          <a:lstStyle/>
          <a:p>
            <a:pPr algn="l">
              <a:lnSpc>
                <a:spcPts val="13867"/>
              </a:lnSpc>
            </a:pPr>
            <a:r>
              <a:rPr lang="en-US" sz="14295" b="1">
                <a:solidFill>
                  <a:srgbClr val="FFFFFF"/>
                </a:solidFill>
                <a:latin typeface="Tomorrow Bold"/>
                <a:ea typeface="Tomorrow Bold"/>
                <a:cs typeface="Tomorrow Bold"/>
                <a:sym typeface="Tomorrow Bold"/>
              </a:rPr>
              <a:t>THANK YOU</a:t>
            </a:r>
          </a:p>
        </p:txBody>
      </p:sp>
      <p:sp>
        <p:nvSpPr>
          <p:cNvPr id="5" name="AutoShape 5"/>
          <p:cNvSpPr/>
          <p:nvPr/>
        </p:nvSpPr>
        <p:spPr>
          <a:xfrm rot="1799999">
            <a:off x="12500078" y="10140949"/>
            <a:ext cx="513108" cy="0"/>
          </a:xfrm>
          <a:prstGeom prst="line">
            <a:avLst/>
          </a:prstGeom>
          <a:ln w="19050" cap="flat">
            <a:solidFill>
              <a:srgbClr val="BFBFBF">
                <a:alpha val="49804"/>
              </a:srgbClr>
            </a:solidFill>
            <a:prstDash val="solid"/>
            <a:headEnd type="none" w="sm" len="sm"/>
            <a:tailEnd type="none" w="sm" len="sm"/>
          </a:ln>
        </p:spPr>
      </p:sp>
      <p:sp>
        <p:nvSpPr>
          <p:cNvPr id="6" name="Freeform 6"/>
          <p:cNvSpPr/>
          <p:nvPr/>
        </p:nvSpPr>
        <p:spPr>
          <a:xfrm>
            <a:off x="15929075" y="9422478"/>
            <a:ext cx="2660450" cy="1455992"/>
          </a:xfrm>
          <a:custGeom>
            <a:avLst/>
            <a:gdLst/>
            <a:ahLst/>
            <a:cxnLst/>
            <a:rect l="l" t="t" r="r" b="b"/>
            <a:pathLst>
              <a:path w="2660450" h="1455992">
                <a:moveTo>
                  <a:pt x="0" y="0"/>
                </a:moveTo>
                <a:lnTo>
                  <a:pt x="2660450" y="0"/>
                </a:lnTo>
                <a:lnTo>
                  <a:pt x="2660450" y="1455992"/>
                </a:lnTo>
                <a:lnTo>
                  <a:pt x="0" y="14559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rot="-10800000">
            <a:off x="15045741" y="7243856"/>
            <a:ext cx="804095" cy="452303"/>
            <a:chOff x="0" y="0"/>
            <a:chExt cx="11206661" cy="6303747"/>
          </a:xfrm>
        </p:grpSpPr>
        <p:sp>
          <p:nvSpPr>
            <p:cNvPr id="8" name="Freeform 8"/>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9" name="Freeform 9"/>
          <p:cNvSpPr/>
          <p:nvPr/>
        </p:nvSpPr>
        <p:spPr>
          <a:xfrm rot="-5400000">
            <a:off x="12140551" y="1118414"/>
            <a:ext cx="938676" cy="1093072"/>
          </a:xfrm>
          <a:custGeom>
            <a:avLst/>
            <a:gdLst/>
            <a:ahLst/>
            <a:cxnLst/>
            <a:rect l="l" t="t" r="r" b="b"/>
            <a:pathLst>
              <a:path w="938676" h="1093072">
                <a:moveTo>
                  <a:pt x="0" y="0"/>
                </a:moveTo>
                <a:lnTo>
                  <a:pt x="938676" y="0"/>
                </a:lnTo>
                <a:lnTo>
                  <a:pt x="938676" y="1093072"/>
                </a:lnTo>
                <a:lnTo>
                  <a:pt x="0" y="10930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2439120" y="5455598"/>
            <a:ext cx="13734907" cy="2058240"/>
          </a:xfrm>
          <a:prstGeom prst="rect">
            <a:avLst/>
          </a:prstGeom>
        </p:spPr>
        <p:txBody>
          <a:bodyPr lIns="0" tIns="0" rIns="0" bIns="0" rtlCol="0" anchor="t">
            <a:spAutoFit/>
          </a:bodyPr>
          <a:lstStyle/>
          <a:p>
            <a:pPr algn="l">
              <a:lnSpc>
                <a:spcPts val="4112"/>
              </a:lnSpc>
              <a:spcBef>
                <a:spcPct val="0"/>
              </a:spcBef>
            </a:pPr>
            <a:r>
              <a:rPr lang="en-US" sz="2937">
                <a:solidFill>
                  <a:srgbClr val="FFFFFF"/>
                </a:solidFill>
                <a:latin typeface="Tomorrow"/>
                <a:ea typeface="Tomorrow"/>
                <a:cs typeface="Tomorrow"/>
                <a:sym typeface="Tomorrow"/>
              </a:rPr>
              <a:t>Chương trình này cung cấp một nền tảng để thực hiện các thao tác xử lý ảnh cơ bản và nâng cao, giúp người dùng hiểu rõ hơn về các kỹ thuật xử lý ảnh và ứng dụng chúng trong thực tế. Việc xây dựng chương trình này không chỉ giúp nâng cao kỹ năng lập trình mà còn mở rộng kiến thức về xử lý ảnh số.</a:t>
            </a:r>
          </a:p>
        </p:txBody>
      </p:sp>
      <p:sp>
        <p:nvSpPr>
          <p:cNvPr id="11" name="TextBox 11"/>
          <p:cNvSpPr txBox="1"/>
          <p:nvPr/>
        </p:nvSpPr>
        <p:spPr>
          <a:xfrm>
            <a:off x="2343614" y="3994938"/>
            <a:ext cx="13600772" cy="805400"/>
          </a:xfrm>
          <a:prstGeom prst="rect">
            <a:avLst/>
          </a:prstGeom>
        </p:spPr>
        <p:txBody>
          <a:bodyPr lIns="0" tIns="0" rIns="0" bIns="0" rtlCol="0" anchor="t">
            <a:spAutoFit/>
          </a:bodyPr>
          <a:lstStyle/>
          <a:p>
            <a:pPr algn="l">
              <a:lnSpc>
                <a:spcPts val="6532"/>
              </a:lnSpc>
              <a:spcBef>
                <a:spcPct val="0"/>
              </a:spcBef>
            </a:pPr>
            <a:r>
              <a:rPr lang="en-US" sz="4666" b="1">
                <a:solidFill>
                  <a:srgbClr val="FFFFFF"/>
                </a:solidFill>
                <a:latin typeface="Tomorrow Bold"/>
                <a:ea typeface="Tomorrow Bold"/>
                <a:cs typeface="Tomorrow Bold"/>
                <a:sym typeface="Tomorrow Bold"/>
              </a:rPr>
              <a:t>CẢM ƠN THẦY VÀ CÁC BẠN ĐÃ LẮNG NGHE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6545" y="-2741872"/>
            <a:ext cx="8380468" cy="14183765"/>
            <a:chOff x="0" y="0"/>
            <a:chExt cx="11173957" cy="18911687"/>
          </a:xfrm>
        </p:grpSpPr>
        <p:pic>
          <p:nvPicPr>
            <p:cNvPr id="3" name="Picture 3"/>
            <p:cNvPicPr>
              <a:picLocks noChangeAspect="1"/>
            </p:cNvPicPr>
            <p:nvPr/>
          </p:nvPicPr>
          <p:blipFill>
            <a:blip r:embed="rId2"/>
            <a:srcRect l="9088" r="49699"/>
            <a:stretch>
              <a:fillRect/>
            </a:stretch>
          </p:blipFill>
          <p:spPr>
            <a:xfrm>
              <a:off x="0" y="0"/>
              <a:ext cx="11173957" cy="18911687"/>
            </a:xfrm>
            <a:prstGeom prst="rect">
              <a:avLst/>
            </a:prstGeom>
          </p:spPr>
        </p:pic>
      </p:grpSp>
      <p:sp>
        <p:nvSpPr>
          <p:cNvPr id="4" name="TextBox 4"/>
          <p:cNvSpPr txBox="1"/>
          <p:nvPr/>
        </p:nvSpPr>
        <p:spPr>
          <a:xfrm>
            <a:off x="9247104" y="2706894"/>
            <a:ext cx="8274877" cy="846452"/>
          </a:xfrm>
          <a:prstGeom prst="rect">
            <a:avLst/>
          </a:prstGeom>
        </p:spPr>
        <p:txBody>
          <a:bodyPr lIns="0" tIns="0" rIns="0" bIns="0" rtlCol="0" anchor="t">
            <a:spAutoFit/>
          </a:bodyPr>
          <a:lstStyle/>
          <a:p>
            <a:pPr algn="l">
              <a:lnSpc>
                <a:spcPts val="6545"/>
              </a:lnSpc>
            </a:pPr>
            <a:r>
              <a:rPr lang="en-US" sz="5843" b="1" spc="-157">
                <a:solidFill>
                  <a:srgbClr val="000000"/>
                </a:solidFill>
                <a:latin typeface="Tomorrow Bold"/>
                <a:ea typeface="Tomorrow Bold"/>
                <a:cs typeface="Tomorrow Bold"/>
                <a:sym typeface="Tomorrow Bold"/>
              </a:rPr>
              <a:t>NỘI DUNG CHÍNH</a:t>
            </a:r>
          </a:p>
        </p:txBody>
      </p:sp>
      <p:sp>
        <p:nvSpPr>
          <p:cNvPr id="5" name="TextBox 5"/>
          <p:cNvSpPr txBox="1"/>
          <p:nvPr/>
        </p:nvSpPr>
        <p:spPr>
          <a:xfrm>
            <a:off x="9247104" y="4273811"/>
            <a:ext cx="7042123" cy="2684346"/>
          </a:xfrm>
          <a:prstGeom prst="rect">
            <a:avLst/>
          </a:prstGeom>
        </p:spPr>
        <p:txBody>
          <a:bodyPr lIns="0" tIns="0" rIns="0" bIns="0" rtlCol="0" anchor="t">
            <a:spAutoFit/>
          </a:bodyPr>
          <a:lstStyle/>
          <a:p>
            <a:pPr marL="824109" lvl="1" indent="-412055" algn="l">
              <a:lnSpc>
                <a:spcPts val="5343"/>
              </a:lnSpc>
              <a:buAutoNum type="arabicPeriod"/>
            </a:pPr>
            <a:r>
              <a:rPr lang="en-US" sz="3817">
                <a:solidFill>
                  <a:srgbClr val="2E2E2E"/>
                </a:solidFill>
                <a:latin typeface="Tomorrow"/>
                <a:ea typeface="Tomorrow"/>
                <a:cs typeface="Tomorrow"/>
                <a:sym typeface="Tomorrow"/>
              </a:rPr>
              <a:t>GIỚI THIỆU ĐỀ TÀI</a:t>
            </a:r>
          </a:p>
          <a:p>
            <a:pPr marL="824109" lvl="1" indent="-412055" algn="l">
              <a:lnSpc>
                <a:spcPts val="5343"/>
              </a:lnSpc>
              <a:buAutoNum type="arabicPeriod"/>
            </a:pPr>
            <a:r>
              <a:rPr lang="en-US" sz="3817">
                <a:solidFill>
                  <a:srgbClr val="2E2E2E"/>
                </a:solidFill>
                <a:latin typeface="Tomorrow"/>
                <a:ea typeface="Tomorrow"/>
                <a:cs typeface="Tomorrow"/>
                <a:sym typeface="Tomorrow"/>
              </a:rPr>
              <a:t>CƠ SỞ LÝ THUYẾT</a:t>
            </a:r>
          </a:p>
          <a:p>
            <a:pPr marL="824109" lvl="1" indent="-412055" algn="l">
              <a:lnSpc>
                <a:spcPts val="5343"/>
              </a:lnSpc>
              <a:buAutoNum type="arabicPeriod"/>
            </a:pPr>
            <a:r>
              <a:rPr lang="en-US" sz="3817">
                <a:solidFill>
                  <a:srgbClr val="2E2E2E"/>
                </a:solidFill>
                <a:latin typeface="Tomorrow"/>
                <a:ea typeface="Tomorrow"/>
                <a:cs typeface="Tomorrow"/>
                <a:sym typeface="Tomorrow"/>
              </a:rPr>
              <a:t>XÂY DỰNG CHƯƠNG TRÌNH</a:t>
            </a:r>
          </a:p>
          <a:p>
            <a:pPr marL="824109" lvl="1" indent="-412055" algn="l">
              <a:lnSpc>
                <a:spcPts val="5343"/>
              </a:lnSpc>
              <a:buAutoNum type="arabicPeriod"/>
            </a:pPr>
            <a:r>
              <a:rPr lang="en-US" sz="3817">
                <a:solidFill>
                  <a:srgbClr val="2E2E2E"/>
                </a:solidFill>
                <a:latin typeface="Tomorrow"/>
                <a:ea typeface="Tomorrow"/>
                <a:cs typeface="Tomorrow"/>
                <a:sym typeface="Tomorrow"/>
              </a:rPr>
              <a:t>KẾT LUẬN</a:t>
            </a:r>
          </a:p>
        </p:txBody>
      </p:sp>
      <p:grpSp>
        <p:nvGrpSpPr>
          <p:cNvPr id="6" name="Group 6"/>
          <p:cNvGrpSpPr/>
          <p:nvPr/>
        </p:nvGrpSpPr>
        <p:grpSpPr>
          <a:xfrm>
            <a:off x="9291289" y="7654866"/>
            <a:ext cx="1864139" cy="437247"/>
            <a:chOff x="0" y="0"/>
            <a:chExt cx="588310" cy="137992"/>
          </a:xfrm>
        </p:grpSpPr>
        <p:sp>
          <p:nvSpPr>
            <p:cNvPr id="7" name="Freeform 7"/>
            <p:cNvSpPr/>
            <p:nvPr/>
          </p:nvSpPr>
          <p:spPr>
            <a:xfrm>
              <a:off x="0" y="0"/>
              <a:ext cx="588310" cy="137992"/>
            </a:xfrm>
            <a:custGeom>
              <a:avLst/>
              <a:gdLst/>
              <a:ahLst/>
              <a:cxnLst/>
              <a:rect l="l" t="t" r="r" b="b"/>
              <a:pathLst>
                <a:path w="588310" h="137992">
                  <a:moveTo>
                    <a:pt x="0" y="0"/>
                  </a:moveTo>
                  <a:lnTo>
                    <a:pt x="588310" y="0"/>
                  </a:lnTo>
                  <a:lnTo>
                    <a:pt x="588310" y="137992"/>
                  </a:lnTo>
                  <a:lnTo>
                    <a:pt x="0" y="137992"/>
                  </a:lnTo>
                  <a:close/>
                </a:path>
              </a:pathLst>
            </a:custGeom>
            <a:solidFill>
              <a:srgbClr val="FC5E3B">
                <a:alpha val="22745"/>
              </a:srgbClr>
            </a:solidFill>
          </p:spPr>
        </p:sp>
        <p:sp>
          <p:nvSpPr>
            <p:cNvPr id="8" name="TextBox 8"/>
            <p:cNvSpPr txBox="1"/>
            <p:nvPr/>
          </p:nvSpPr>
          <p:spPr>
            <a:xfrm>
              <a:off x="0" y="-28575"/>
              <a:ext cx="588310" cy="166567"/>
            </a:xfrm>
            <a:prstGeom prst="rect">
              <a:avLst/>
            </a:prstGeom>
          </p:spPr>
          <p:txBody>
            <a:bodyPr lIns="50800" tIns="50800" rIns="50800" bIns="50800" rtlCol="0" anchor="ctr"/>
            <a:lstStyle/>
            <a:p>
              <a:pPr algn="ctr">
                <a:lnSpc>
                  <a:spcPts val="1890"/>
                </a:lnSpc>
              </a:pPr>
              <a:endParaRPr/>
            </a:p>
          </p:txBody>
        </p:sp>
      </p:grpSp>
      <p:sp>
        <p:nvSpPr>
          <p:cNvPr id="9" name="TextBox 9"/>
          <p:cNvSpPr txBox="1"/>
          <p:nvPr/>
        </p:nvSpPr>
        <p:spPr>
          <a:xfrm>
            <a:off x="9144000" y="7760435"/>
            <a:ext cx="2158717" cy="235633"/>
          </a:xfrm>
          <a:prstGeom prst="rect">
            <a:avLst/>
          </a:prstGeom>
        </p:spPr>
        <p:txBody>
          <a:bodyPr lIns="0" tIns="0" rIns="0" bIns="0" rtlCol="0" anchor="t">
            <a:spAutoFit/>
          </a:bodyPr>
          <a:lstStyle/>
          <a:p>
            <a:pPr algn="ctr">
              <a:lnSpc>
                <a:spcPts val="1825"/>
              </a:lnSpc>
            </a:pPr>
            <a:r>
              <a:rPr lang="en-US" sz="1629" b="1" spc="-44">
                <a:solidFill>
                  <a:srgbClr val="FC5E3B"/>
                </a:solidFill>
                <a:latin typeface="Tomorrow Bold"/>
                <a:ea typeface="Tomorrow Bold"/>
                <a:cs typeface="Tomorrow Bold"/>
                <a:sym typeface="Tomorrow Bold"/>
              </a:rPr>
              <a:t>WELCOME</a:t>
            </a:r>
          </a:p>
        </p:txBody>
      </p:sp>
      <p:grpSp>
        <p:nvGrpSpPr>
          <p:cNvPr id="10" name="Group 10"/>
          <p:cNvGrpSpPr/>
          <p:nvPr/>
        </p:nvGrpSpPr>
        <p:grpSpPr>
          <a:xfrm>
            <a:off x="-1382360" y="6817734"/>
            <a:ext cx="8549467" cy="4881131"/>
            <a:chOff x="0" y="0"/>
            <a:chExt cx="11104445" cy="6339840"/>
          </a:xfrm>
        </p:grpSpPr>
        <p:sp>
          <p:nvSpPr>
            <p:cNvPr id="11" name="Freeform 11"/>
            <p:cNvSpPr/>
            <p:nvPr/>
          </p:nvSpPr>
          <p:spPr>
            <a:xfrm>
              <a:off x="0" y="0"/>
              <a:ext cx="11104445" cy="6339840"/>
            </a:xfrm>
            <a:custGeom>
              <a:avLst/>
              <a:gdLst/>
              <a:ahLst/>
              <a:cxnLst/>
              <a:rect l="l" t="t" r="r" b="b"/>
              <a:pathLst>
                <a:path w="11104445" h="6339840">
                  <a:moveTo>
                    <a:pt x="11104445" y="6339840"/>
                  </a:moveTo>
                  <a:lnTo>
                    <a:pt x="0" y="6339840"/>
                  </a:lnTo>
                  <a:lnTo>
                    <a:pt x="0" y="0"/>
                  </a:lnTo>
                  <a:lnTo>
                    <a:pt x="11104445" y="6339840"/>
                  </a:lnTo>
                  <a:close/>
                </a:path>
              </a:pathLst>
            </a:custGeom>
            <a:solidFill>
              <a:srgbClr val="5840BA"/>
            </a:solidFill>
          </p:spPr>
        </p:sp>
      </p:grpSp>
      <p:sp>
        <p:nvSpPr>
          <p:cNvPr id="12" name="Freeform 12"/>
          <p:cNvSpPr/>
          <p:nvPr/>
        </p:nvSpPr>
        <p:spPr>
          <a:xfrm>
            <a:off x="14598850" y="-427292"/>
            <a:ext cx="2660450" cy="1455992"/>
          </a:xfrm>
          <a:custGeom>
            <a:avLst/>
            <a:gdLst/>
            <a:ahLst/>
            <a:cxnLst/>
            <a:rect l="l" t="t" r="r" b="b"/>
            <a:pathLst>
              <a:path w="2660450" h="1455992">
                <a:moveTo>
                  <a:pt x="0" y="0"/>
                </a:moveTo>
                <a:lnTo>
                  <a:pt x="2660450" y="0"/>
                </a:lnTo>
                <a:lnTo>
                  <a:pt x="2660450" y="1455992"/>
                </a:lnTo>
                <a:lnTo>
                  <a:pt x="0" y="1455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724093" y="9541344"/>
            <a:ext cx="2660450" cy="1455992"/>
          </a:xfrm>
          <a:custGeom>
            <a:avLst/>
            <a:gdLst/>
            <a:ahLst/>
            <a:cxnLst/>
            <a:rect l="l" t="t" r="r" b="b"/>
            <a:pathLst>
              <a:path w="2660450" h="1455992">
                <a:moveTo>
                  <a:pt x="0" y="0"/>
                </a:moveTo>
                <a:lnTo>
                  <a:pt x="2660450" y="0"/>
                </a:lnTo>
                <a:lnTo>
                  <a:pt x="2660450" y="1455992"/>
                </a:lnTo>
                <a:lnTo>
                  <a:pt x="0" y="1455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078009"/>
            <a:ext cx="6511074" cy="4338003"/>
          </a:xfrm>
          <a:custGeom>
            <a:avLst/>
            <a:gdLst/>
            <a:ahLst/>
            <a:cxnLst/>
            <a:rect l="l" t="t" r="r" b="b"/>
            <a:pathLst>
              <a:path w="6511074" h="4338003">
                <a:moveTo>
                  <a:pt x="0" y="0"/>
                </a:moveTo>
                <a:lnTo>
                  <a:pt x="6511074" y="0"/>
                </a:lnTo>
                <a:lnTo>
                  <a:pt x="6511074" y="4338003"/>
                </a:lnTo>
                <a:lnTo>
                  <a:pt x="0" y="4338003"/>
                </a:lnTo>
                <a:lnTo>
                  <a:pt x="0" y="0"/>
                </a:lnTo>
                <a:close/>
              </a:path>
            </a:pathLst>
          </a:custGeom>
          <a:blipFill>
            <a:blip r:embed="rId2"/>
            <a:stretch>
              <a:fillRect/>
            </a:stretch>
          </a:blipFill>
        </p:spPr>
      </p:sp>
      <p:sp>
        <p:nvSpPr>
          <p:cNvPr id="3" name="Freeform 3"/>
          <p:cNvSpPr/>
          <p:nvPr/>
        </p:nvSpPr>
        <p:spPr>
          <a:xfrm rot="-5400000">
            <a:off x="6615118" y="9193309"/>
            <a:ext cx="790242" cy="920224"/>
          </a:xfrm>
          <a:custGeom>
            <a:avLst/>
            <a:gdLst/>
            <a:ahLst/>
            <a:cxnLst/>
            <a:rect l="l" t="t" r="r" b="b"/>
            <a:pathLst>
              <a:path w="790242" h="920224">
                <a:moveTo>
                  <a:pt x="0" y="0"/>
                </a:moveTo>
                <a:lnTo>
                  <a:pt x="790243" y="0"/>
                </a:lnTo>
                <a:lnTo>
                  <a:pt x="790243" y="920224"/>
                </a:lnTo>
                <a:lnTo>
                  <a:pt x="0" y="920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4" name="Picture 4"/>
          <p:cNvPicPr>
            <a:picLocks noChangeAspect="1"/>
          </p:cNvPicPr>
          <p:nvPr/>
        </p:nvPicPr>
        <p:blipFill>
          <a:blip r:embed="rId5"/>
          <a:srcRect/>
          <a:stretch>
            <a:fillRect/>
          </a:stretch>
        </p:blipFill>
        <p:spPr>
          <a:xfrm>
            <a:off x="11350824" y="1540005"/>
            <a:ext cx="4800223" cy="3888181"/>
          </a:xfrm>
          <a:prstGeom prst="rect">
            <a:avLst/>
          </a:prstGeom>
        </p:spPr>
      </p:pic>
      <p:sp>
        <p:nvSpPr>
          <p:cNvPr id="5" name="Freeform 5"/>
          <p:cNvSpPr/>
          <p:nvPr/>
        </p:nvSpPr>
        <p:spPr>
          <a:xfrm>
            <a:off x="16249462" y="3075954"/>
            <a:ext cx="2291194" cy="1253908"/>
          </a:xfrm>
          <a:custGeom>
            <a:avLst/>
            <a:gdLst/>
            <a:ahLst/>
            <a:cxnLst/>
            <a:rect l="l" t="t" r="r" b="b"/>
            <a:pathLst>
              <a:path w="2291194" h="1253908">
                <a:moveTo>
                  <a:pt x="0" y="0"/>
                </a:moveTo>
                <a:lnTo>
                  <a:pt x="2291194" y="0"/>
                </a:lnTo>
                <a:lnTo>
                  <a:pt x="2291194" y="1253908"/>
                </a:lnTo>
                <a:lnTo>
                  <a:pt x="0" y="12539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028700" y="2076364"/>
            <a:ext cx="6511074" cy="2546908"/>
          </a:xfrm>
          <a:prstGeom prst="rect">
            <a:avLst/>
          </a:prstGeom>
        </p:spPr>
        <p:txBody>
          <a:bodyPr lIns="0" tIns="0" rIns="0" bIns="0" rtlCol="0" anchor="t">
            <a:spAutoFit/>
          </a:bodyPr>
          <a:lstStyle/>
          <a:p>
            <a:pPr algn="l">
              <a:lnSpc>
                <a:spcPts val="3352"/>
              </a:lnSpc>
            </a:pPr>
            <a:r>
              <a:rPr lang="en-US" sz="2394">
                <a:solidFill>
                  <a:srgbClr val="2E2E2E"/>
                </a:solidFill>
                <a:latin typeface="Tomorrow"/>
                <a:ea typeface="Tomorrow"/>
                <a:cs typeface="Tomorrow"/>
                <a:sym typeface="Tomorrow"/>
              </a:rPr>
              <a:t>Trong thời đại công nghệ số phát triển mạnh mẽ, xử lý ảnh số (Digital Image Processing) đã trở thành một lĩnh vực quan trọng và được ứng dụng rộng rãi trong nhiều ngành công nghiệp như y tế, giao thông, an ninh, và giải trí.</a:t>
            </a:r>
          </a:p>
        </p:txBody>
      </p:sp>
      <p:sp>
        <p:nvSpPr>
          <p:cNvPr id="7" name="TextBox 7"/>
          <p:cNvSpPr txBox="1"/>
          <p:nvPr/>
        </p:nvSpPr>
        <p:spPr>
          <a:xfrm>
            <a:off x="6385746" y="421358"/>
            <a:ext cx="5516509" cy="662640"/>
          </a:xfrm>
          <a:prstGeom prst="rect">
            <a:avLst/>
          </a:prstGeom>
        </p:spPr>
        <p:txBody>
          <a:bodyPr lIns="0" tIns="0" rIns="0" bIns="0" rtlCol="0" anchor="t">
            <a:spAutoFit/>
          </a:bodyPr>
          <a:lstStyle/>
          <a:p>
            <a:pPr algn="l">
              <a:lnSpc>
                <a:spcPts val="5196"/>
              </a:lnSpc>
            </a:pPr>
            <a:r>
              <a:rPr lang="en-US" sz="4441" b="1">
                <a:solidFill>
                  <a:srgbClr val="000000"/>
                </a:solidFill>
                <a:latin typeface="Tomorrow Bold"/>
                <a:ea typeface="Tomorrow Bold"/>
                <a:cs typeface="Tomorrow Bold"/>
                <a:sym typeface="Tomorrow Bold"/>
              </a:rPr>
              <a:t>GIỚI THIỆU ĐỀ TÀI</a:t>
            </a:r>
          </a:p>
        </p:txBody>
      </p:sp>
      <p:sp>
        <p:nvSpPr>
          <p:cNvPr id="8" name="TextBox 8"/>
          <p:cNvSpPr txBox="1"/>
          <p:nvPr/>
        </p:nvSpPr>
        <p:spPr>
          <a:xfrm>
            <a:off x="1028700" y="988748"/>
            <a:ext cx="3120288" cy="813674"/>
          </a:xfrm>
          <a:prstGeom prst="rect">
            <a:avLst/>
          </a:prstGeom>
        </p:spPr>
        <p:txBody>
          <a:bodyPr lIns="0" tIns="0" rIns="0" bIns="0" rtlCol="0" anchor="t">
            <a:spAutoFit/>
          </a:bodyPr>
          <a:lstStyle/>
          <a:p>
            <a:pPr algn="l">
              <a:lnSpc>
                <a:spcPts val="6601"/>
              </a:lnSpc>
            </a:pPr>
            <a:r>
              <a:rPr lang="en-US" sz="4715" b="1">
                <a:solidFill>
                  <a:srgbClr val="000000"/>
                </a:solidFill>
                <a:latin typeface="Tomorrow Bold"/>
                <a:ea typeface="Tomorrow Bold"/>
                <a:cs typeface="Tomorrow Bold"/>
                <a:sym typeface="Tomorrow Bold"/>
              </a:rPr>
              <a:t>BỐI CẢNH</a:t>
            </a:r>
          </a:p>
        </p:txBody>
      </p:sp>
      <p:sp>
        <p:nvSpPr>
          <p:cNvPr id="9" name="TextBox 9"/>
          <p:cNvSpPr txBox="1"/>
          <p:nvPr/>
        </p:nvSpPr>
        <p:spPr>
          <a:xfrm>
            <a:off x="10242571" y="6518036"/>
            <a:ext cx="7016729" cy="2740264"/>
          </a:xfrm>
          <a:prstGeom prst="rect">
            <a:avLst/>
          </a:prstGeom>
        </p:spPr>
        <p:txBody>
          <a:bodyPr lIns="0" tIns="0" rIns="0" bIns="0" rtlCol="0" anchor="t">
            <a:spAutoFit/>
          </a:bodyPr>
          <a:lstStyle/>
          <a:p>
            <a:pPr algn="l">
              <a:lnSpc>
                <a:spcPts val="3613"/>
              </a:lnSpc>
            </a:pPr>
            <a:r>
              <a:rPr lang="en-US" sz="2580">
                <a:solidFill>
                  <a:srgbClr val="2E2E2E"/>
                </a:solidFill>
                <a:latin typeface="Tomorrow"/>
                <a:ea typeface="Tomorrow"/>
                <a:cs typeface="Tomorrow"/>
                <a:sym typeface="Tomorrow"/>
              </a:rPr>
              <a:t>Các kỹ thuật xử lý ảnh phổ biến như cân bằng histogram, lọc nhiễu, biến đổi logarit hay tăng cường độ tương phản đóng vai trò quan trọng trong việc nâng cao chất lượng hình ảnh và tối ưu hóa dữ liệu đầu vào cho các hệ thống phân tích tự động.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0772170" y="6051521"/>
            <a:ext cx="8461802" cy="4759764"/>
            <a:chOff x="0" y="0"/>
            <a:chExt cx="11206661" cy="6303747"/>
          </a:xfrm>
        </p:grpSpPr>
        <p:sp>
          <p:nvSpPr>
            <p:cNvPr id="3" name="Freeform 3"/>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grpSp>
        <p:nvGrpSpPr>
          <p:cNvPr id="4" name="Group 4"/>
          <p:cNvGrpSpPr/>
          <p:nvPr/>
        </p:nvGrpSpPr>
        <p:grpSpPr>
          <a:xfrm>
            <a:off x="1033463" y="7513075"/>
            <a:ext cx="557160" cy="55716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40BA">
                <a:alpha val="9804"/>
              </a:srgbClr>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323"/>
                </a:lnSpc>
              </a:pPr>
              <a:endParaRPr/>
            </a:p>
          </p:txBody>
        </p:sp>
      </p:grpSp>
      <p:grpSp>
        <p:nvGrpSpPr>
          <p:cNvPr id="7" name="Group 7"/>
          <p:cNvGrpSpPr/>
          <p:nvPr/>
        </p:nvGrpSpPr>
        <p:grpSpPr>
          <a:xfrm>
            <a:off x="6109146" y="7513075"/>
            <a:ext cx="557160" cy="55716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5E3B">
                <a:alpha val="9804"/>
              </a:srgbClr>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323"/>
                </a:lnSpc>
              </a:pPr>
              <a:endParaRPr/>
            </a:p>
          </p:txBody>
        </p:sp>
      </p:grpSp>
      <p:sp>
        <p:nvSpPr>
          <p:cNvPr id="10" name="Freeform 10"/>
          <p:cNvSpPr/>
          <p:nvPr/>
        </p:nvSpPr>
        <p:spPr>
          <a:xfrm>
            <a:off x="10724495" y="-863527"/>
            <a:ext cx="8190189" cy="6915048"/>
          </a:xfrm>
          <a:custGeom>
            <a:avLst/>
            <a:gdLst/>
            <a:ahLst/>
            <a:cxnLst/>
            <a:rect l="l" t="t" r="r" b="b"/>
            <a:pathLst>
              <a:path w="8190189" h="6915048">
                <a:moveTo>
                  <a:pt x="0" y="0"/>
                </a:moveTo>
                <a:lnTo>
                  <a:pt x="8190189" y="0"/>
                </a:lnTo>
                <a:lnTo>
                  <a:pt x="8190189" y="6915048"/>
                </a:lnTo>
                <a:lnTo>
                  <a:pt x="0" y="6915048"/>
                </a:lnTo>
                <a:lnTo>
                  <a:pt x="0" y="0"/>
                </a:lnTo>
                <a:close/>
              </a:path>
            </a:pathLst>
          </a:custGeom>
          <a:blipFill>
            <a:blip r:embed="rId2"/>
            <a:stretch>
              <a:fillRect l="-5909" r="-37804" b="-10485"/>
            </a:stretch>
          </a:blipFill>
        </p:spPr>
      </p:sp>
      <p:sp>
        <p:nvSpPr>
          <p:cNvPr id="11" name="AutoShape 11"/>
          <p:cNvSpPr/>
          <p:nvPr/>
        </p:nvSpPr>
        <p:spPr>
          <a:xfrm rot="1800000">
            <a:off x="16704160" y="8191036"/>
            <a:ext cx="2364128" cy="0"/>
          </a:xfrm>
          <a:prstGeom prst="line">
            <a:avLst/>
          </a:prstGeom>
          <a:ln w="19050" cap="flat">
            <a:solidFill>
              <a:srgbClr val="BFBFBF"/>
            </a:solidFill>
            <a:prstDash val="solid"/>
            <a:headEnd type="none" w="sm" len="sm"/>
            <a:tailEnd type="none" w="sm" len="sm"/>
          </a:ln>
        </p:spPr>
      </p:sp>
      <p:sp>
        <p:nvSpPr>
          <p:cNvPr id="12" name="Freeform 12"/>
          <p:cNvSpPr/>
          <p:nvPr/>
        </p:nvSpPr>
        <p:spPr>
          <a:xfrm>
            <a:off x="16957775" y="5323525"/>
            <a:ext cx="2660450" cy="1455992"/>
          </a:xfrm>
          <a:custGeom>
            <a:avLst/>
            <a:gdLst/>
            <a:ahLst/>
            <a:cxnLst/>
            <a:rect l="l" t="t" r="r" b="b"/>
            <a:pathLst>
              <a:path w="2660450" h="1455992">
                <a:moveTo>
                  <a:pt x="0" y="0"/>
                </a:moveTo>
                <a:lnTo>
                  <a:pt x="2660450" y="0"/>
                </a:lnTo>
                <a:lnTo>
                  <a:pt x="2660450" y="1455992"/>
                </a:lnTo>
                <a:lnTo>
                  <a:pt x="0" y="1455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6177365" y="-701746"/>
            <a:ext cx="2660450" cy="1455992"/>
          </a:xfrm>
          <a:custGeom>
            <a:avLst/>
            <a:gdLst/>
            <a:ahLst/>
            <a:cxnLst/>
            <a:rect l="l" t="t" r="r" b="b"/>
            <a:pathLst>
              <a:path w="2660450" h="1455992">
                <a:moveTo>
                  <a:pt x="0" y="0"/>
                </a:moveTo>
                <a:lnTo>
                  <a:pt x="2660450" y="0"/>
                </a:lnTo>
                <a:lnTo>
                  <a:pt x="2660450" y="1455992"/>
                </a:lnTo>
                <a:lnTo>
                  <a:pt x="0" y="1455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AutoShape 14"/>
          <p:cNvSpPr/>
          <p:nvPr/>
        </p:nvSpPr>
        <p:spPr>
          <a:xfrm>
            <a:off x="1033463" y="5511939"/>
            <a:ext cx="4539459" cy="0"/>
          </a:xfrm>
          <a:prstGeom prst="line">
            <a:avLst/>
          </a:prstGeom>
          <a:ln w="19050" cap="flat">
            <a:solidFill>
              <a:srgbClr val="5840BA"/>
            </a:solidFill>
            <a:prstDash val="solid"/>
            <a:headEnd type="none" w="sm" len="sm"/>
            <a:tailEnd type="none" w="sm" len="sm"/>
          </a:ln>
        </p:spPr>
      </p:sp>
      <p:sp>
        <p:nvSpPr>
          <p:cNvPr id="16" name="TextBox 16"/>
          <p:cNvSpPr txBox="1"/>
          <p:nvPr/>
        </p:nvSpPr>
        <p:spPr>
          <a:xfrm>
            <a:off x="1033463" y="3243720"/>
            <a:ext cx="8110537" cy="2086823"/>
          </a:xfrm>
          <a:prstGeom prst="rect">
            <a:avLst/>
          </a:prstGeom>
        </p:spPr>
        <p:txBody>
          <a:bodyPr lIns="0" tIns="0" rIns="0" bIns="0" rtlCol="0" anchor="t">
            <a:spAutoFit/>
          </a:bodyPr>
          <a:lstStyle/>
          <a:p>
            <a:pPr algn="l">
              <a:lnSpc>
                <a:spcPts val="4153"/>
              </a:lnSpc>
              <a:spcBef>
                <a:spcPct val="0"/>
              </a:spcBef>
            </a:pPr>
            <a:r>
              <a:rPr lang="en-US" sz="2966">
                <a:solidFill>
                  <a:srgbClr val="2E2E2E"/>
                </a:solidFill>
                <a:latin typeface="Tomorrow"/>
                <a:ea typeface="Tomorrow"/>
                <a:cs typeface="Tomorrow"/>
                <a:sym typeface="Tomorrow"/>
              </a:rPr>
              <a:t>Đề tài này hướng đến việc xây dựng một ứng dụng xử lý ảnh cơ bản với giao diện đồ họa thân thiện, cho phép người dùng thực hiện các thao tác xử lý ảnh trực tiếp trên giao diện.</a:t>
            </a:r>
          </a:p>
        </p:txBody>
      </p:sp>
      <p:sp>
        <p:nvSpPr>
          <p:cNvPr id="17" name="TextBox 17"/>
          <p:cNvSpPr txBox="1"/>
          <p:nvPr/>
        </p:nvSpPr>
        <p:spPr>
          <a:xfrm>
            <a:off x="1033463" y="1748934"/>
            <a:ext cx="4943046" cy="1055370"/>
          </a:xfrm>
          <a:prstGeom prst="rect">
            <a:avLst/>
          </a:prstGeom>
        </p:spPr>
        <p:txBody>
          <a:bodyPr lIns="0" tIns="0" rIns="0" bIns="0" rtlCol="0" anchor="t">
            <a:spAutoFit/>
          </a:bodyPr>
          <a:lstStyle/>
          <a:p>
            <a:pPr algn="l">
              <a:lnSpc>
                <a:spcPts val="8189"/>
              </a:lnSpc>
            </a:pPr>
            <a:r>
              <a:rPr lang="en-US" sz="6999" b="1">
                <a:solidFill>
                  <a:srgbClr val="000000"/>
                </a:solidFill>
                <a:latin typeface="Tomorrow Bold"/>
                <a:ea typeface="Tomorrow Bold"/>
                <a:cs typeface="Tomorrow Bold"/>
                <a:sym typeface="Tomorrow Bold"/>
              </a:rPr>
              <a:t>MỤC TIÊU</a:t>
            </a:r>
          </a:p>
        </p:txBody>
      </p:sp>
      <p:sp>
        <p:nvSpPr>
          <p:cNvPr id="18" name="TextBox 18"/>
          <p:cNvSpPr txBox="1"/>
          <p:nvPr/>
        </p:nvSpPr>
        <p:spPr>
          <a:xfrm>
            <a:off x="1033463" y="5921514"/>
            <a:ext cx="7202124" cy="1055370"/>
          </a:xfrm>
          <a:prstGeom prst="rect">
            <a:avLst/>
          </a:prstGeom>
        </p:spPr>
        <p:txBody>
          <a:bodyPr lIns="0" tIns="0" rIns="0" bIns="0" rtlCol="0" anchor="t">
            <a:spAutoFit/>
          </a:bodyPr>
          <a:lstStyle/>
          <a:p>
            <a:pPr algn="l">
              <a:lnSpc>
                <a:spcPts val="8189"/>
              </a:lnSpc>
            </a:pPr>
            <a:r>
              <a:rPr lang="en-US" sz="6999" b="1">
                <a:solidFill>
                  <a:srgbClr val="000000"/>
                </a:solidFill>
                <a:latin typeface="Tomorrow Bold"/>
                <a:ea typeface="Tomorrow Bold"/>
                <a:cs typeface="Tomorrow Bold"/>
                <a:sym typeface="Tomorrow Bold"/>
              </a:rPr>
              <a:t>LÍ DO CHỌN</a:t>
            </a:r>
          </a:p>
        </p:txBody>
      </p:sp>
      <p:sp>
        <p:nvSpPr>
          <p:cNvPr id="19" name="TextBox 19"/>
          <p:cNvSpPr txBox="1"/>
          <p:nvPr/>
        </p:nvSpPr>
        <p:spPr>
          <a:xfrm>
            <a:off x="1836548" y="7465450"/>
            <a:ext cx="4272598" cy="772795"/>
          </a:xfrm>
          <a:prstGeom prst="rect">
            <a:avLst/>
          </a:prstGeom>
        </p:spPr>
        <p:txBody>
          <a:bodyPr lIns="0" tIns="0" rIns="0" bIns="0" rtlCol="0" anchor="t">
            <a:spAutoFit/>
          </a:bodyPr>
          <a:lstStyle/>
          <a:p>
            <a:pPr algn="l">
              <a:lnSpc>
                <a:spcPts val="3079"/>
              </a:lnSpc>
            </a:pPr>
            <a:r>
              <a:rPr lang="en-US" sz="2199">
                <a:solidFill>
                  <a:srgbClr val="2E2E2E"/>
                </a:solidFill>
                <a:latin typeface="Tomorrow"/>
                <a:ea typeface="Tomorrow"/>
                <a:cs typeface="Tomorrow"/>
                <a:sym typeface="Tomorrow"/>
              </a:rPr>
              <a:t>Sau khi lĩnh hội được phần lớn</a:t>
            </a:r>
          </a:p>
          <a:p>
            <a:pPr algn="l">
              <a:lnSpc>
                <a:spcPts val="3079"/>
              </a:lnSpc>
              <a:spcBef>
                <a:spcPct val="0"/>
              </a:spcBef>
            </a:pPr>
            <a:r>
              <a:rPr lang="en-US" sz="2199">
                <a:solidFill>
                  <a:srgbClr val="2E2E2E"/>
                </a:solidFill>
                <a:latin typeface="Tomorrow"/>
                <a:ea typeface="Tomorrow"/>
                <a:cs typeface="Tomorrow"/>
                <a:sym typeface="Tomorrow"/>
              </a:rPr>
              <a:t>kiến thức về bộ môn Xử Lý Ảnh</a:t>
            </a:r>
          </a:p>
        </p:txBody>
      </p:sp>
      <p:sp>
        <p:nvSpPr>
          <p:cNvPr id="20" name="TextBox 20"/>
          <p:cNvSpPr txBox="1"/>
          <p:nvPr/>
        </p:nvSpPr>
        <p:spPr>
          <a:xfrm>
            <a:off x="6912232" y="7465450"/>
            <a:ext cx="5872021" cy="382270"/>
          </a:xfrm>
          <a:prstGeom prst="rect">
            <a:avLst/>
          </a:prstGeom>
        </p:spPr>
        <p:txBody>
          <a:bodyPr lIns="0" tIns="0" rIns="0" bIns="0" rtlCol="0" anchor="t">
            <a:spAutoFit/>
          </a:bodyPr>
          <a:lstStyle/>
          <a:p>
            <a:pPr algn="l">
              <a:lnSpc>
                <a:spcPts val="3079"/>
              </a:lnSpc>
              <a:spcBef>
                <a:spcPct val="0"/>
              </a:spcBef>
            </a:pPr>
            <a:r>
              <a:rPr lang="en-US" sz="2199">
                <a:solidFill>
                  <a:srgbClr val="2E2E2E"/>
                </a:solidFill>
                <a:latin typeface="Tomorrow"/>
                <a:ea typeface="Tomorrow"/>
                <a:cs typeface="Tomorrow"/>
                <a:sym typeface="Tomorrow"/>
              </a:rPr>
              <a:t>Ứng dụng từ môn lập trình Python</a:t>
            </a:r>
          </a:p>
        </p:txBody>
      </p:sp>
      <p:sp>
        <p:nvSpPr>
          <p:cNvPr id="21" name="TextBox 21"/>
          <p:cNvSpPr txBox="1"/>
          <p:nvPr/>
        </p:nvSpPr>
        <p:spPr>
          <a:xfrm>
            <a:off x="1166100" y="7674308"/>
            <a:ext cx="291885" cy="234696"/>
          </a:xfrm>
          <a:prstGeom prst="rect">
            <a:avLst/>
          </a:prstGeom>
        </p:spPr>
        <p:txBody>
          <a:bodyPr lIns="0" tIns="0" rIns="0" bIns="0" rtlCol="0" anchor="t">
            <a:spAutoFit/>
          </a:bodyPr>
          <a:lstStyle/>
          <a:p>
            <a:pPr algn="ctr">
              <a:lnSpc>
                <a:spcPts val="1871"/>
              </a:lnSpc>
            </a:pPr>
            <a:r>
              <a:rPr lang="en-US" sz="1599" b="1">
                <a:solidFill>
                  <a:srgbClr val="5840BA"/>
                </a:solidFill>
                <a:latin typeface="Tomorrow Bold"/>
                <a:ea typeface="Tomorrow Bold"/>
                <a:cs typeface="Tomorrow Bold"/>
                <a:sym typeface="Tomorrow Bold"/>
              </a:rPr>
              <a:t>1</a:t>
            </a:r>
          </a:p>
        </p:txBody>
      </p:sp>
      <p:sp>
        <p:nvSpPr>
          <p:cNvPr id="22" name="TextBox 22"/>
          <p:cNvSpPr txBox="1"/>
          <p:nvPr/>
        </p:nvSpPr>
        <p:spPr>
          <a:xfrm>
            <a:off x="6193500" y="7674308"/>
            <a:ext cx="388453" cy="234696"/>
          </a:xfrm>
          <a:prstGeom prst="rect">
            <a:avLst/>
          </a:prstGeom>
        </p:spPr>
        <p:txBody>
          <a:bodyPr lIns="0" tIns="0" rIns="0" bIns="0" rtlCol="0" anchor="t">
            <a:spAutoFit/>
          </a:bodyPr>
          <a:lstStyle/>
          <a:p>
            <a:pPr algn="ctr">
              <a:lnSpc>
                <a:spcPts val="1871"/>
              </a:lnSpc>
            </a:pPr>
            <a:r>
              <a:rPr lang="en-US" sz="1599" b="1">
                <a:solidFill>
                  <a:srgbClr val="FC5E3B"/>
                </a:solidFill>
                <a:latin typeface="Tomorrow Bold"/>
                <a:ea typeface="Tomorrow Bold"/>
                <a:cs typeface="Tomorrow Bold"/>
                <a:sym typeface="Tomorrow Bold"/>
              </a:rPr>
              <a:t>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19429" y="2788376"/>
            <a:ext cx="933476" cy="93347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40BA">
                <a:alpha val="9804"/>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323"/>
                </a:lnSpc>
              </a:pPr>
              <a:endParaRPr/>
            </a:p>
          </p:txBody>
        </p:sp>
      </p:grpSp>
      <p:sp>
        <p:nvSpPr>
          <p:cNvPr id="5" name="AutoShape 5"/>
          <p:cNvSpPr/>
          <p:nvPr/>
        </p:nvSpPr>
        <p:spPr>
          <a:xfrm rot="1799999">
            <a:off x="10836732" y="1304646"/>
            <a:ext cx="5223690" cy="0"/>
          </a:xfrm>
          <a:prstGeom prst="line">
            <a:avLst/>
          </a:prstGeom>
          <a:ln w="19050" cap="flat">
            <a:solidFill>
              <a:srgbClr val="5840BA"/>
            </a:solidFill>
            <a:prstDash val="solid"/>
            <a:headEnd type="none" w="sm" len="sm"/>
            <a:tailEnd type="none" w="sm" len="sm"/>
          </a:ln>
        </p:spPr>
      </p:sp>
      <p:sp>
        <p:nvSpPr>
          <p:cNvPr id="6" name="AutoShape 6"/>
          <p:cNvSpPr/>
          <p:nvPr/>
        </p:nvSpPr>
        <p:spPr>
          <a:xfrm rot="1800000">
            <a:off x="-1261133" y="3250151"/>
            <a:ext cx="2454236" cy="0"/>
          </a:xfrm>
          <a:prstGeom prst="line">
            <a:avLst/>
          </a:prstGeom>
          <a:ln w="19050" cap="flat">
            <a:solidFill>
              <a:srgbClr val="5840BA"/>
            </a:solidFill>
            <a:prstDash val="solid"/>
            <a:headEnd type="none" w="sm" len="sm"/>
            <a:tailEnd type="none" w="sm" len="sm"/>
          </a:ln>
        </p:spPr>
      </p:sp>
      <p:sp>
        <p:nvSpPr>
          <p:cNvPr id="7" name="AutoShape 7"/>
          <p:cNvSpPr/>
          <p:nvPr/>
        </p:nvSpPr>
        <p:spPr>
          <a:xfrm>
            <a:off x="8692653" y="8545833"/>
            <a:ext cx="4044493" cy="2335089"/>
          </a:xfrm>
          <a:prstGeom prst="line">
            <a:avLst/>
          </a:prstGeom>
          <a:ln w="19050" cap="flat">
            <a:solidFill>
              <a:srgbClr val="A4DB74"/>
            </a:solidFill>
            <a:prstDash val="solid"/>
            <a:headEnd type="none" w="sm" len="sm"/>
            <a:tailEnd type="none" w="sm" len="sm"/>
          </a:ln>
        </p:spPr>
      </p:sp>
      <p:sp>
        <p:nvSpPr>
          <p:cNvPr id="8" name="TextBox 8"/>
          <p:cNvSpPr txBox="1"/>
          <p:nvPr/>
        </p:nvSpPr>
        <p:spPr>
          <a:xfrm>
            <a:off x="3406424" y="760001"/>
            <a:ext cx="8867649" cy="1077464"/>
          </a:xfrm>
          <a:prstGeom prst="rect">
            <a:avLst/>
          </a:prstGeom>
        </p:spPr>
        <p:txBody>
          <a:bodyPr lIns="0" tIns="0" rIns="0" bIns="0" rtlCol="0" anchor="t">
            <a:spAutoFit/>
          </a:bodyPr>
          <a:lstStyle/>
          <a:p>
            <a:pPr algn="l">
              <a:lnSpc>
                <a:spcPts val="8477"/>
              </a:lnSpc>
            </a:pPr>
            <a:r>
              <a:rPr lang="en-US" sz="7245" b="1">
                <a:solidFill>
                  <a:srgbClr val="000000"/>
                </a:solidFill>
                <a:latin typeface="Tomorrow Bold"/>
                <a:ea typeface="Tomorrow Bold"/>
                <a:cs typeface="Tomorrow Bold"/>
                <a:sym typeface="Tomorrow Bold"/>
              </a:rPr>
              <a:t>CƠ SỞ LÝ THUYẾT</a:t>
            </a:r>
          </a:p>
        </p:txBody>
      </p:sp>
      <p:sp>
        <p:nvSpPr>
          <p:cNvPr id="9" name="TextBox 9"/>
          <p:cNvSpPr txBox="1"/>
          <p:nvPr/>
        </p:nvSpPr>
        <p:spPr>
          <a:xfrm>
            <a:off x="5951689" y="2911256"/>
            <a:ext cx="7716882" cy="683574"/>
          </a:xfrm>
          <a:prstGeom prst="rect">
            <a:avLst/>
          </a:prstGeom>
        </p:spPr>
        <p:txBody>
          <a:bodyPr lIns="0" tIns="0" rIns="0" bIns="0" rtlCol="0" anchor="t">
            <a:spAutoFit/>
          </a:bodyPr>
          <a:lstStyle/>
          <a:p>
            <a:pPr algn="l">
              <a:lnSpc>
                <a:spcPts val="5395"/>
              </a:lnSpc>
            </a:pPr>
            <a:r>
              <a:rPr lang="en-US" sz="4611" b="1">
                <a:solidFill>
                  <a:srgbClr val="000000"/>
                </a:solidFill>
                <a:latin typeface="Tomorrow Bold"/>
                <a:ea typeface="Tomorrow Bold"/>
                <a:cs typeface="Tomorrow Bold"/>
                <a:sym typeface="Tomorrow Bold"/>
              </a:rPr>
              <a:t>Cân bằng Histogram</a:t>
            </a:r>
          </a:p>
        </p:txBody>
      </p:sp>
      <p:sp>
        <p:nvSpPr>
          <p:cNvPr id="10" name="TextBox 10"/>
          <p:cNvSpPr txBox="1"/>
          <p:nvPr/>
        </p:nvSpPr>
        <p:spPr>
          <a:xfrm>
            <a:off x="4779188" y="3058507"/>
            <a:ext cx="613958" cy="393214"/>
          </a:xfrm>
          <a:prstGeom prst="rect">
            <a:avLst/>
          </a:prstGeom>
        </p:spPr>
        <p:txBody>
          <a:bodyPr lIns="0" tIns="0" rIns="0" bIns="0" rtlCol="0" anchor="t">
            <a:spAutoFit/>
          </a:bodyPr>
          <a:lstStyle/>
          <a:p>
            <a:pPr algn="ctr">
              <a:lnSpc>
                <a:spcPts val="3136"/>
              </a:lnSpc>
            </a:pPr>
            <a:r>
              <a:rPr lang="en-US" sz="2680" b="1">
                <a:solidFill>
                  <a:srgbClr val="5840BA"/>
                </a:solidFill>
                <a:latin typeface="Tomorrow Bold"/>
                <a:ea typeface="Tomorrow Bold"/>
                <a:cs typeface="Tomorrow Bold"/>
                <a:sym typeface="Tomorrow Bold"/>
              </a:rPr>
              <a:t>1</a:t>
            </a:r>
          </a:p>
        </p:txBody>
      </p:sp>
      <p:grpSp>
        <p:nvGrpSpPr>
          <p:cNvPr id="11" name="Group 11"/>
          <p:cNvGrpSpPr/>
          <p:nvPr/>
        </p:nvGrpSpPr>
        <p:grpSpPr>
          <a:xfrm>
            <a:off x="4619429" y="4752227"/>
            <a:ext cx="6835979" cy="933476"/>
            <a:chOff x="0" y="0"/>
            <a:chExt cx="9114638" cy="1244635"/>
          </a:xfrm>
        </p:grpSpPr>
        <p:grpSp>
          <p:nvGrpSpPr>
            <p:cNvPr id="12" name="Group 12"/>
            <p:cNvGrpSpPr/>
            <p:nvPr/>
          </p:nvGrpSpPr>
          <p:grpSpPr>
            <a:xfrm>
              <a:off x="0" y="0"/>
              <a:ext cx="1244635" cy="124463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5E3B">
                  <a:alpha val="9804"/>
                </a:srgbClr>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323"/>
                  </a:lnSpc>
                </a:pPr>
                <a:endParaRPr/>
              </a:p>
            </p:txBody>
          </p:sp>
        </p:grpSp>
        <p:sp>
          <p:nvSpPr>
            <p:cNvPr id="15" name="TextBox 15"/>
            <p:cNvSpPr txBox="1"/>
            <p:nvPr/>
          </p:nvSpPr>
          <p:spPr>
            <a:xfrm>
              <a:off x="1723282" y="157490"/>
              <a:ext cx="7391356" cy="917782"/>
            </a:xfrm>
            <a:prstGeom prst="rect">
              <a:avLst/>
            </a:prstGeom>
          </p:spPr>
          <p:txBody>
            <a:bodyPr lIns="0" tIns="0" rIns="0" bIns="0" rtlCol="0" anchor="t">
              <a:spAutoFit/>
            </a:bodyPr>
            <a:lstStyle/>
            <a:p>
              <a:pPr algn="l">
                <a:lnSpc>
                  <a:spcPts val="5395"/>
                </a:lnSpc>
              </a:pPr>
              <a:r>
                <a:rPr lang="en-US" sz="4611" b="1">
                  <a:solidFill>
                    <a:srgbClr val="000000"/>
                  </a:solidFill>
                  <a:latin typeface="Tomorrow Bold"/>
                  <a:ea typeface="Tomorrow Bold"/>
                  <a:cs typeface="Tomorrow Bold"/>
                  <a:sym typeface="Tomorrow Bold"/>
                </a:rPr>
                <a:t>Lọc Gaussian</a:t>
              </a:r>
            </a:p>
          </p:txBody>
        </p:sp>
        <p:sp>
          <p:nvSpPr>
            <p:cNvPr id="16" name="TextBox 16"/>
            <p:cNvSpPr txBox="1"/>
            <p:nvPr/>
          </p:nvSpPr>
          <p:spPr>
            <a:xfrm>
              <a:off x="121500" y="360175"/>
              <a:ext cx="1001635" cy="524285"/>
            </a:xfrm>
            <a:prstGeom prst="rect">
              <a:avLst/>
            </a:prstGeom>
          </p:spPr>
          <p:txBody>
            <a:bodyPr lIns="0" tIns="0" rIns="0" bIns="0" rtlCol="0" anchor="t">
              <a:spAutoFit/>
            </a:bodyPr>
            <a:lstStyle/>
            <a:p>
              <a:pPr algn="ctr">
                <a:lnSpc>
                  <a:spcPts val="3136"/>
                </a:lnSpc>
              </a:pPr>
              <a:r>
                <a:rPr lang="en-US" sz="2680" b="1">
                  <a:solidFill>
                    <a:srgbClr val="FC5E3B"/>
                  </a:solidFill>
                  <a:latin typeface="Tomorrow Bold"/>
                  <a:ea typeface="Tomorrow Bold"/>
                  <a:cs typeface="Tomorrow Bold"/>
                  <a:sym typeface="Tomorrow Bold"/>
                </a:rPr>
                <a:t>2</a:t>
              </a:r>
            </a:p>
          </p:txBody>
        </p:sp>
      </p:grpSp>
      <p:grpSp>
        <p:nvGrpSpPr>
          <p:cNvPr id="17" name="Group 17"/>
          <p:cNvGrpSpPr/>
          <p:nvPr/>
        </p:nvGrpSpPr>
        <p:grpSpPr>
          <a:xfrm>
            <a:off x="4619429" y="6716079"/>
            <a:ext cx="7837951" cy="933476"/>
            <a:chOff x="0" y="0"/>
            <a:chExt cx="10450601" cy="1244635"/>
          </a:xfrm>
        </p:grpSpPr>
        <p:grpSp>
          <p:nvGrpSpPr>
            <p:cNvPr id="18" name="Group 18"/>
            <p:cNvGrpSpPr/>
            <p:nvPr/>
          </p:nvGrpSpPr>
          <p:grpSpPr>
            <a:xfrm>
              <a:off x="0" y="0"/>
              <a:ext cx="1244635" cy="124463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DB74">
                  <a:alpha val="9804"/>
                </a:srgbClr>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323"/>
                  </a:lnSpc>
                </a:pPr>
                <a:endParaRPr/>
              </a:p>
            </p:txBody>
          </p:sp>
        </p:grpSp>
        <p:sp>
          <p:nvSpPr>
            <p:cNvPr id="21" name="TextBox 21"/>
            <p:cNvSpPr txBox="1"/>
            <p:nvPr/>
          </p:nvSpPr>
          <p:spPr>
            <a:xfrm>
              <a:off x="1684278" y="172952"/>
              <a:ext cx="8766323" cy="917782"/>
            </a:xfrm>
            <a:prstGeom prst="rect">
              <a:avLst/>
            </a:prstGeom>
          </p:spPr>
          <p:txBody>
            <a:bodyPr lIns="0" tIns="0" rIns="0" bIns="0" rtlCol="0" anchor="t">
              <a:spAutoFit/>
            </a:bodyPr>
            <a:lstStyle/>
            <a:p>
              <a:pPr algn="l">
                <a:lnSpc>
                  <a:spcPts val="5395"/>
                </a:lnSpc>
              </a:pPr>
              <a:r>
                <a:rPr lang="en-US" sz="4611" b="1">
                  <a:solidFill>
                    <a:srgbClr val="000000"/>
                  </a:solidFill>
                  <a:latin typeface="Tomorrow Bold"/>
                  <a:ea typeface="Tomorrow Bold"/>
                  <a:cs typeface="Tomorrow Bold"/>
                  <a:sym typeface="Tomorrow Bold"/>
                </a:rPr>
                <a:t>Lọc Non-Local Means</a:t>
              </a:r>
            </a:p>
          </p:txBody>
        </p:sp>
        <p:sp>
          <p:nvSpPr>
            <p:cNvPr id="22" name="TextBox 22"/>
            <p:cNvSpPr txBox="1"/>
            <p:nvPr/>
          </p:nvSpPr>
          <p:spPr>
            <a:xfrm>
              <a:off x="296298" y="360175"/>
              <a:ext cx="652038" cy="524285"/>
            </a:xfrm>
            <a:prstGeom prst="rect">
              <a:avLst/>
            </a:prstGeom>
          </p:spPr>
          <p:txBody>
            <a:bodyPr lIns="0" tIns="0" rIns="0" bIns="0" rtlCol="0" anchor="t">
              <a:spAutoFit/>
            </a:bodyPr>
            <a:lstStyle/>
            <a:p>
              <a:pPr algn="ctr">
                <a:lnSpc>
                  <a:spcPts val="3136"/>
                </a:lnSpc>
              </a:pPr>
              <a:r>
                <a:rPr lang="en-US" sz="2680" b="1">
                  <a:solidFill>
                    <a:srgbClr val="5840BA"/>
                  </a:solidFill>
                  <a:latin typeface="Tomorrow Bold"/>
                  <a:ea typeface="Tomorrow Bold"/>
                  <a:cs typeface="Tomorrow Bold"/>
                  <a:sym typeface="Tomorrow Bold"/>
                </a:rPr>
                <a:t>3</a:t>
              </a:r>
            </a:p>
          </p:txBody>
        </p:sp>
      </p:grpSp>
      <p:sp>
        <p:nvSpPr>
          <p:cNvPr id="23" name="Freeform 23"/>
          <p:cNvSpPr/>
          <p:nvPr/>
        </p:nvSpPr>
        <p:spPr>
          <a:xfrm>
            <a:off x="13188429" y="7809588"/>
            <a:ext cx="2660450" cy="1455992"/>
          </a:xfrm>
          <a:custGeom>
            <a:avLst/>
            <a:gdLst/>
            <a:ahLst/>
            <a:cxnLst/>
            <a:rect l="l" t="t" r="r" b="b"/>
            <a:pathLst>
              <a:path w="2660450" h="1455992">
                <a:moveTo>
                  <a:pt x="0" y="0"/>
                </a:moveTo>
                <a:lnTo>
                  <a:pt x="2660451" y="0"/>
                </a:lnTo>
                <a:lnTo>
                  <a:pt x="2660451" y="1455992"/>
                </a:lnTo>
                <a:lnTo>
                  <a:pt x="0" y="1455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rot="-5400000">
            <a:off x="1583887" y="280839"/>
            <a:ext cx="790242" cy="920224"/>
          </a:xfrm>
          <a:custGeom>
            <a:avLst/>
            <a:gdLst/>
            <a:ahLst/>
            <a:cxnLst/>
            <a:rect l="l" t="t" r="r" b="b"/>
            <a:pathLst>
              <a:path w="790242" h="920224">
                <a:moveTo>
                  <a:pt x="0" y="0"/>
                </a:moveTo>
                <a:lnTo>
                  <a:pt x="790243" y="0"/>
                </a:lnTo>
                <a:lnTo>
                  <a:pt x="790243" y="920224"/>
                </a:lnTo>
                <a:lnTo>
                  <a:pt x="0" y="9202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5" name="Group 25"/>
          <p:cNvGrpSpPr/>
          <p:nvPr/>
        </p:nvGrpSpPr>
        <p:grpSpPr>
          <a:xfrm rot="-10800000">
            <a:off x="10427151" y="-634434"/>
            <a:ext cx="9621653" cy="5412180"/>
            <a:chOff x="0" y="0"/>
            <a:chExt cx="11206661" cy="6303747"/>
          </a:xfrm>
        </p:grpSpPr>
        <p:sp>
          <p:nvSpPr>
            <p:cNvPr id="26" name="Freeform 26"/>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27" name="AutoShape 27"/>
          <p:cNvSpPr/>
          <p:nvPr/>
        </p:nvSpPr>
        <p:spPr>
          <a:xfrm rot="1799999">
            <a:off x="12344914" y="25306"/>
            <a:ext cx="1788639" cy="0"/>
          </a:xfrm>
          <a:prstGeom prst="line">
            <a:avLst/>
          </a:prstGeom>
          <a:ln w="19050" cap="flat">
            <a:solidFill>
              <a:srgbClr val="FFFFFF"/>
            </a:solidFill>
            <a:prstDash val="solid"/>
            <a:headEnd type="none" w="sm" len="sm"/>
            <a:tailEnd type="none" w="sm" len="sm"/>
          </a:ln>
        </p:spPr>
      </p:sp>
      <p:sp>
        <p:nvSpPr>
          <p:cNvPr id="28" name="TextBox 28"/>
          <p:cNvSpPr txBox="1"/>
          <p:nvPr/>
        </p:nvSpPr>
        <p:spPr>
          <a:xfrm>
            <a:off x="399644" y="9646140"/>
            <a:ext cx="10315255" cy="316230"/>
          </a:xfrm>
          <a:prstGeom prst="rect">
            <a:avLst/>
          </a:prstGeom>
        </p:spPr>
        <p:txBody>
          <a:bodyPr lIns="0" tIns="0" rIns="0" bIns="0" rtlCol="0" anchor="t">
            <a:spAutoFit/>
          </a:bodyPr>
          <a:lstStyle/>
          <a:p>
            <a:pPr algn="l">
              <a:lnSpc>
                <a:spcPts val="2520"/>
              </a:lnSpc>
              <a:spcBef>
                <a:spcPct val="0"/>
              </a:spcBef>
            </a:pPr>
            <a:r>
              <a:rPr lang="en-US" sz="1800">
                <a:solidFill>
                  <a:srgbClr val="2E2E2E"/>
                </a:solidFill>
                <a:latin typeface="Tomorrow"/>
                <a:ea typeface="Tomorrow"/>
                <a:cs typeface="Tomorrow"/>
                <a:sym typeface="Tomorrow"/>
              </a:rPr>
              <a:t>*Do thời gian thuyết trình có hạn nên em đã chọn ra 3 thao tác chính trong đề tài để thuyết trình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9229" y="2121106"/>
            <a:ext cx="8134207" cy="6882790"/>
          </a:xfrm>
          <a:custGeom>
            <a:avLst/>
            <a:gdLst/>
            <a:ahLst/>
            <a:cxnLst/>
            <a:rect l="l" t="t" r="r" b="b"/>
            <a:pathLst>
              <a:path w="8134207" h="6882790">
                <a:moveTo>
                  <a:pt x="0" y="0"/>
                </a:moveTo>
                <a:lnTo>
                  <a:pt x="8134207" y="0"/>
                </a:lnTo>
                <a:lnTo>
                  <a:pt x="8134207" y="6882790"/>
                </a:lnTo>
                <a:lnTo>
                  <a:pt x="0" y="6882790"/>
                </a:lnTo>
                <a:lnTo>
                  <a:pt x="0" y="0"/>
                </a:lnTo>
                <a:close/>
              </a:path>
            </a:pathLst>
          </a:custGeom>
          <a:blipFill>
            <a:blip r:embed="rId2"/>
            <a:stretch>
              <a:fillRect/>
            </a:stretch>
          </a:blipFill>
        </p:spPr>
      </p:sp>
      <p:grpSp>
        <p:nvGrpSpPr>
          <p:cNvPr id="3" name="Group 3"/>
          <p:cNvGrpSpPr/>
          <p:nvPr/>
        </p:nvGrpSpPr>
        <p:grpSpPr>
          <a:xfrm>
            <a:off x="7375749" y="3616694"/>
            <a:ext cx="758458" cy="75845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40BA">
                <a:alpha val="9804"/>
              </a:srgbClr>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323"/>
                </a:lnSpc>
              </a:pPr>
              <a:endParaRPr/>
            </a:p>
          </p:txBody>
        </p:sp>
      </p:grpSp>
      <p:grpSp>
        <p:nvGrpSpPr>
          <p:cNvPr id="6" name="Group 6"/>
          <p:cNvGrpSpPr/>
          <p:nvPr/>
        </p:nvGrpSpPr>
        <p:grpSpPr>
          <a:xfrm rot="-10800000">
            <a:off x="9886629" y="-498117"/>
            <a:ext cx="9312791" cy="5238445"/>
            <a:chOff x="0" y="0"/>
            <a:chExt cx="11206661" cy="6303747"/>
          </a:xfrm>
        </p:grpSpPr>
        <p:sp>
          <p:nvSpPr>
            <p:cNvPr id="7" name="Freeform 7"/>
            <p:cNvSpPr/>
            <p:nvPr/>
          </p:nvSpPr>
          <p:spPr>
            <a:xfrm>
              <a:off x="0" y="0"/>
              <a:ext cx="11206662" cy="6303747"/>
            </a:xfrm>
            <a:custGeom>
              <a:avLst/>
              <a:gdLst/>
              <a:ahLst/>
              <a:cxnLst/>
              <a:rect l="l" t="t" r="r" b="b"/>
              <a:pathLst>
                <a:path w="11206662" h="6303747">
                  <a:moveTo>
                    <a:pt x="11206662" y="6303747"/>
                  </a:moveTo>
                  <a:lnTo>
                    <a:pt x="0" y="6303747"/>
                  </a:lnTo>
                  <a:lnTo>
                    <a:pt x="0" y="0"/>
                  </a:lnTo>
                  <a:lnTo>
                    <a:pt x="11206662" y="6303747"/>
                  </a:lnTo>
                  <a:close/>
                </a:path>
              </a:pathLst>
            </a:custGeom>
            <a:solidFill>
              <a:srgbClr val="5840BA"/>
            </a:solidFill>
          </p:spPr>
        </p:sp>
      </p:grpSp>
      <p:sp>
        <p:nvSpPr>
          <p:cNvPr id="8" name="TextBox 8"/>
          <p:cNvSpPr txBox="1"/>
          <p:nvPr/>
        </p:nvSpPr>
        <p:spPr>
          <a:xfrm>
            <a:off x="7375749" y="4587986"/>
            <a:ext cx="9651770" cy="1184479"/>
          </a:xfrm>
          <a:prstGeom prst="rect">
            <a:avLst/>
          </a:prstGeom>
        </p:spPr>
        <p:txBody>
          <a:bodyPr lIns="0" tIns="0" rIns="0" bIns="0" rtlCol="0" anchor="t">
            <a:spAutoFit/>
          </a:bodyPr>
          <a:lstStyle/>
          <a:p>
            <a:pPr algn="l">
              <a:lnSpc>
                <a:spcPts val="3192"/>
              </a:lnSpc>
              <a:spcBef>
                <a:spcPct val="0"/>
              </a:spcBef>
            </a:pPr>
            <a:r>
              <a:rPr lang="en-US" sz="2280">
                <a:solidFill>
                  <a:srgbClr val="2E2E2E"/>
                </a:solidFill>
                <a:latin typeface="Tomorrow"/>
                <a:ea typeface="Tomorrow"/>
                <a:cs typeface="Tomorrow"/>
                <a:sym typeface="Tomorrow"/>
              </a:rPr>
              <a:t>Cân bằng histogram (histogram equalization) là sự điều chỉnh histogram về trạng thái cân bằng, làm cho phân bố (distribution) giá trị pixel không bị co cụm tại một khoảng hẹp mà được "kéo dãn" ra.</a:t>
            </a:r>
          </a:p>
        </p:txBody>
      </p:sp>
      <p:sp>
        <p:nvSpPr>
          <p:cNvPr id="9" name="AutoShape 9"/>
          <p:cNvSpPr/>
          <p:nvPr/>
        </p:nvSpPr>
        <p:spPr>
          <a:xfrm rot="1799999">
            <a:off x="16875830" y="6875173"/>
            <a:ext cx="2264452" cy="0"/>
          </a:xfrm>
          <a:prstGeom prst="line">
            <a:avLst/>
          </a:prstGeom>
          <a:ln w="19050" cap="flat">
            <a:solidFill>
              <a:srgbClr val="FC5E3B"/>
            </a:solidFill>
            <a:prstDash val="solid"/>
            <a:headEnd type="none" w="sm" len="sm"/>
            <a:tailEnd type="none" w="sm" len="sm"/>
          </a:ln>
        </p:spPr>
      </p:sp>
      <p:sp>
        <p:nvSpPr>
          <p:cNvPr id="10" name="Freeform 10"/>
          <p:cNvSpPr/>
          <p:nvPr/>
        </p:nvSpPr>
        <p:spPr>
          <a:xfrm rot="-5400000">
            <a:off x="4817768" y="1265873"/>
            <a:ext cx="790242" cy="920224"/>
          </a:xfrm>
          <a:custGeom>
            <a:avLst/>
            <a:gdLst/>
            <a:ahLst/>
            <a:cxnLst/>
            <a:rect l="l" t="t" r="r" b="b"/>
            <a:pathLst>
              <a:path w="790242" h="920224">
                <a:moveTo>
                  <a:pt x="0" y="0"/>
                </a:moveTo>
                <a:lnTo>
                  <a:pt x="790242" y="0"/>
                </a:lnTo>
                <a:lnTo>
                  <a:pt x="790242" y="920224"/>
                </a:lnTo>
                <a:lnTo>
                  <a:pt x="0" y="920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7579988" y="3848637"/>
            <a:ext cx="349979" cy="326356"/>
          </a:xfrm>
          <a:custGeom>
            <a:avLst/>
            <a:gdLst/>
            <a:ahLst/>
            <a:cxnLst/>
            <a:rect l="l" t="t" r="r" b="b"/>
            <a:pathLst>
              <a:path w="349979" h="326356">
                <a:moveTo>
                  <a:pt x="0" y="0"/>
                </a:moveTo>
                <a:lnTo>
                  <a:pt x="349979" y="0"/>
                </a:lnTo>
                <a:lnTo>
                  <a:pt x="349979" y="326356"/>
                </a:lnTo>
                <a:lnTo>
                  <a:pt x="0" y="3263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980462" y="24972"/>
            <a:ext cx="9185898" cy="1048716"/>
          </a:xfrm>
          <a:prstGeom prst="rect">
            <a:avLst/>
          </a:prstGeom>
        </p:spPr>
        <p:txBody>
          <a:bodyPr lIns="0" tIns="0" rIns="0" bIns="0" rtlCol="0" anchor="t">
            <a:spAutoFit/>
          </a:bodyPr>
          <a:lstStyle/>
          <a:p>
            <a:pPr algn="l">
              <a:lnSpc>
                <a:spcPts val="8500"/>
              </a:lnSpc>
            </a:pPr>
            <a:r>
              <a:rPr lang="en-US" sz="6071" b="1">
                <a:solidFill>
                  <a:srgbClr val="000000"/>
                </a:solidFill>
                <a:latin typeface="Tomorrow Bold"/>
                <a:ea typeface="Tomorrow Bold"/>
                <a:cs typeface="Tomorrow Bold"/>
                <a:sym typeface="Tomorrow Bold"/>
              </a:rPr>
              <a:t>Cân bằng histogram</a:t>
            </a:r>
          </a:p>
        </p:txBody>
      </p:sp>
      <p:sp>
        <p:nvSpPr>
          <p:cNvPr id="13" name="TextBox 13"/>
          <p:cNvSpPr txBox="1"/>
          <p:nvPr/>
        </p:nvSpPr>
        <p:spPr>
          <a:xfrm>
            <a:off x="8447275" y="3759703"/>
            <a:ext cx="5634539" cy="415290"/>
          </a:xfrm>
          <a:prstGeom prst="rect">
            <a:avLst/>
          </a:prstGeom>
        </p:spPr>
        <p:txBody>
          <a:bodyPr lIns="0" tIns="0" rIns="0" bIns="0" rtlCol="0" anchor="t">
            <a:spAutoFit/>
          </a:bodyPr>
          <a:lstStyle/>
          <a:p>
            <a:pPr algn="l">
              <a:lnSpc>
                <a:spcPts val="3359"/>
              </a:lnSpc>
            </a:pPr>
            <a:r>
              <a:rPr lang="en-US" sz="2400" b="1">
                <a:solidFill>
                  <a:srgbClr val="000000"/>
                </a:solidFill>
                <a:latin typeface="Tomorrow Bold"/>
                <a:ea typeface="Tomorrow Bold"/>
                <a:cs typeface="Tomorrow Bold"/>
                <a:sym typeface="Tomorrow Bold"/>
              </a:rPr>
              <a:t>Khái niệm</a:t>
            </a:r>
          </a:p>
        </p:txBody>
      </p:sp>
      <p:grpSp>
        <p:nvGrpSpPr>
          <p:cNvPr id="14" name="Group 14"/>
          <p:cNvGrpSpPr/>
          <p:nvPr/>
        </p:nvGrpSpPr>
        <p:grpSpPr>
          <a:xfrm>
            <a:off x="7375749" y="6318585"/>
            <a:ext cx="8593595" cy="1784669"/>
            <a:chOff x="0" y="0"/>
            <a:chExt cx="11458127" cy="2379559"/>
          </a:xfrm>
        </p:grpSpPr>
        <p:sp>
          <p:nvSpPr>
            <p:cNvPr id="15" name="TextBox 15"/>
            <p:cNvSpPr txBox="1"/>
            <p:nvPr/>
          </p:nvSpPr>
          <p:spPr>
            <a:xfrm>
              <a:off x="0" y="840900"/>
              <a:ext cx="11458127" cy="1538659"/>
            </a:xfrm>
            <a:prstGeom prst="rect">
              <a:avLst/>
            </a:prstGeom>
          </p:spPr>
          <p:txBody>
            <a:bodyPr lIns="0" tIns="0" rIns="0" bIns="0" rtlCol="0" anchor="t">
              <a:spAutoFit/>
            </a:bodyPr>
            <a:lstStyle/>
            <a:p>
              <a:pPr algn="l">
                <a:lnSpc>
                  <a:spcPts val="3140"/>
                </a:lnSpc>
                <a:spcBef>
                  <a:spcPct val="0"/>
                </a:spcBef>
              </a:pPr>
              <a:r>
                <a:rPr lang="en-US" sz="2243">
                  <a:solidFill>
                    <a:srgbClr val="2E2E2E"/>
                  </a:solidFill>
                  <a:latin typeface="Tomorrow"/>
                  <a:ea typeface="Tomorrow"/>
                  <a:cs typeface="Tomorrow"/>
                  <a:sym typeface="Tomorrow"/>
                </a:rPr>
                <a:t>Phân bố lại mức xám để tăng độ tương phản toàn cục bằng cách làm phẳng histogram. Công thức chuyển đổi dựa trên hàm phân phối tích lũy (CDF)</a:t>
              </a:r>
            </a:p>
          </p:txBody>
        </p:sp>
        <p:sp>
          <p:nvSpPr>
            <p:cNvPr id="16" name="TextBox 16"/>
            <p:cNvSpPr txBox="1"/>
            <p:nvPr/>
          </p:nvSpPr>
          <p:spPr>
            <a:xfrm>
              <a:off x="0" y="-57150"/>
              <a:ext cx="6135715" cy="613254"/>
            </a:xfrm>
            <a:prstGeom prst="rect">
              <a:avLst/>
            </a:prstGeom>
          </p:spPr>
          <p:txBody>
            <a:bodyPr lIns="0" tIns="0" rIns="0" bIns="0" rtlCol="0" anchor="t">
              <a:spAutoFit/>
            </a:bodyPr>
            <a:lstStyle/>
            <a:p>
              <a:pPr algn="l">
                <a:lnSpc>
                  <a:spcPts val="3838"/>
                </a:lnSpc>
              </a:pPr>
              <a:r>
                <a:rPr lang="en-US" sz="2741" b="1">
                  <a:solidFill>
                    <a:srgbClr val="5840BA"/>
                  </a:solidFill>
                  <a:latin typeface="Tomorrow Bold"/>
                  <a:ea typeface="Tomorrow Bold"/>
                  <a:cs typeface="Tomorrow Bold"/>
                  <a:sym typeface="Tomorrow Bold"/>
                </a:rPr>
                <a:t>Nguyên lý</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1919" y="1529599"/>
            <a:ext cx="9148808" cy="1591858"/>
          </a:xfrm>
          <a:custGeom>
            <a:avLst/>
            <a:gdLst/>
            <a:ahLst/>
            <a:cxnLst/>
            <a:rect l="l" t="t" r="r" b="b"/>
            <a:pathLst>
              <a:path w="9148808" h="1591858">
                <a:moveTo>
                  <a:pt x="0" y="0"/>
                </a:moveTo>
                <a:lnTo>
                  <a:pt x="9148808" y="0"/>
                </a:lnTo>
                <a:lnTo>
                  <a:pt x="9148808" y="1591858"/>
                </a:lnTo>
                <a:lnTo>
                  <a:pt x="0" y="1591858"/>
                </a:lnTo>
                <a:lnTo>
                  <a:pt x="0" y="0"/>
                </a:lnTo>
                <a:close/>
              </a:path>
            </a:pathLst>
          </a:custGeom>
          <a:blipFill>
            <a:blip r:embed="rId2"/>
            <a:stretch>
              <a:fillRect/>
            </a:stretch>
          </a:blipFill>
        </p:spPr>
      </p:sp>
      <p:sp>
        <p:nvSpPr>
          <p:cNvPr id="3" name="Freeform 3"/>
          <p:cNvSpPr/>
          <p:nvPr/>
        </p:nvSpPr>
        <p:spPr>
          <a:xfrm>
            <a:off x="345552" y="2693789"/>
            <a:ext cx="9215175" cy="3041610"/>
          </a:xfrm>
          <a:custGeom>
            <a:avLst/>
            <a:gdLst/>
            <a:ahLst/>
            <a:cxnLst/>
            <a:rect l="l" t="t" r="r" b="b"/>
            <a:pathLst>
              <a:path w="9215175" h="3041610">
                <a:moveTo>
                  <a:pt x="0" y="0"/>
                </a:moveTo>
                <a:lnTo>
                  <a:pt x="9215175" y="0"/>
                </a:lnTo>
                <a:lnTo>
                  <a:pt x="9215175" y="3041610"/>
                </a:lnTo>
                <a:lnTo>
                  <a:pt x="0" y="3041610"/>
                </a:lnTo>
                <a:lnTo>
                  <a:pt x="0" y="0"/>
                </a:lnTo>
                <a:close/>
              </a:path>
            </a:pathLst>
          </a:custGeom>
          <a:blipFill>
            <a:blip r:embed="rId3"/>
            <a:stretch>
              <a:fillRect/>
            </a:stretch>
          </a:blipFill>
        </p:spPr>
      </p:sp>
      <p:sp>
        <p:nvSpPr>
          <p:cNvPr id="4" name="Freeform 4"/>
          <p:cNvSpPr/>
          <p:nvPr/>
        </p:nvSpPr>
        <p:spPr>
          <a:xfrm>
            <a:off x="345552" y="5341278"/>
            <a:ext cx="10772423" cy="3719250"/>
          </a:xfrm>
          <a:custGeom>
            <a:avLst/>
            <a:gdLst/>
            <a:ahLst/>
            <a:cxnLst/>
            <a:rect l="l" t="t" r="r" b="b"/>
            <a:pathLst>
              <a:path w="10772423" h="3719250">
                <a:moveTo>
                  <a:pt x="0" y="0"/>
                </a:moveTo>
                <a:lnTo>
                  <a:pt x="10772423" y="0"/>
                </a:lnTo>
                <a:lnTo>
                  <a:pt x="10772423" y="3719250"/>
                </a:lnTo>
                <a:lnTo>
                  <a:pt x="0" y="3719250"/>
                </a:lnTo>
                <a:lnTo>
                  <a:pt x="0" y="0"/>
                </a:lnTo>
                <a:close/>
              </a:path>
            </a:pathLst>
          </a:custGeom>
          <a:blipFill>
            <a:blip r:embed="rId4"/>
            <a:stretch>
              <a:fillRect/>
            </a:stretch>
          </a:blipFill>
        </p:spPr>
      </p:sp>
      <p:sp>
        <p:nvSpPr>
          <p:cNvPr id="5" name="Freeform 5"/>
          <p:cNvSpPr/>
          <p:nvPr/>
        </p:nvSpPr>
        <p:spPr>
          <a:xfrm>
            <a:off x="345552" y="8880421"/>
            <a:ext cx="10271755" cy="1550454"/>
          </a:xfrm>
          <a:custGeom>
            <a:avLst/>
            <a:gdLst/>
            <a:ahLst/>
            <a:cxnLst/>
            <a:rect l="l" t="t" r="r" b="b"/>
            <a:pathLst>
              <a:path w="10271755" h="1550454">
                <a:moveTo>
                  <a:pt x="0" y="0"/>
                </a:moveTo>
                <a:lnTo>
                  <a:pt x="10271755" y="0"/>
                </a:lnTo>
                <a:lnTo>
                  <a:pt x="10271755" y="1550453"/>
                </a:lnTo>
                <a:lnTo>
                  <a:pt x="0" y="1550453"/>
                </a:lnTo>
                <a:lnTo>
                  <a:pt x="0" y="0"/>
                </a:lnTo>
                <a:close/>
              </a:path>
            </a:pathLst>
          </a:custGeom>
          <a:blipFill>
            <a:blip r:embed="rId5"/>
            <a:stretch>
              <a:fillRect/>
            </a:stretch>
          </a:blipFill>
        </p:spPr>
      </p:sp>
      <p:sp>
        <p:nvSpPr>
          <p:cNvPr id="6" name="Freeform 6"/>
          <p:cNvSpPr/>
          <p:nvPr/>
        </p:nvSpPr>
        <p:spPr>
          <a:xfrm>
            <a:off x="11216374" y="2210436"/>
            <a:ext cx="6536076" cy="5866129"/>
          </a:xfrm>
          <a:custGeom>
            <a:avLst/>
            <a:gdLst/>
            <a:ahLst/>
            <a:cxnLst/>
            <a:rect l="l" t="t" r="r" b="b"/>
            <a:pathLst>
              <a:path w="6536076" h="5866129">
                <a:moveTo>
                  <a:pt x="0" y="0"/>
                </a:moveTo>
                <a:lnTo>
                  <a:pt x="6536076" y="0"/>
                </a:lnTo>
                <a:lnTo>
                  <a:pt x="6536076" y="5866128"/>
                </a:lnTo>
                <a:lnTo>
                  <a:pt x="0" y="5866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11919" y="-25246"/>
            <a:ext cx="7475828" cy="1410971"/>
          </a:xfrm>
          <a:prstGeom prst="rect">
            <a:avLst/>
          </a:prstGeom>
        </p:spPr>
        <p:txBody>
          <a:bodyPr lIns="0" tIns="0" rIns="0" bIns="0" rtlCol="0" anchor="t">
            <a:spAutoFit/>
          </a:bodyPr>
          <a:lstStyle/>
          <a:p>
            <a:pPr algn="l">
              <a:lnSpc>
                <a:spcPts val="11479"/>
              </a:lnSpc>
            </a:pPr>
            <a:r>
              <a:rPr lang="en-US" sz="8199" b="1">
                <a:solidFill>
                  <a:srgbClr val="000000"/>
                </a:solidFill>
                <a:latin typeface="Tomorrow Bold"/>
                <a:ea typeface="Tomorrow Bold"/>
                <a:cs typeface="Tomorrow Bold"/>
                <a:sym typeface="Tomorrow Bold"/>
              </a:rPr>
              <a:t>Công thức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5592" y="8709710"/>
            <a:ext cx="3888584" cy="2191839"/>
            <a:chOff x="0" y="0"/>
            <a:chExt cx="11247632" cy="6339840"/>
          </a:xfrm>
        </p:grpSpPr>
        <p:sp>
          <p:nvSpPr>
            <p:cNvPr id="3" name="Freeform 3"/>
            <p:cNvSpPr/>
            <p:nvPr/>
          </p:nvSpPr>
          <p:spPr>
            <a:xfrm>
              <a:off x="0" y="0"/>
              <a:ext cx="11247632" cy="6339840"/>
            </a:xfrm>
            <a:custGeom>
              <a:avLst/>
              <a:gdLst/>
              <a:ahLst/>
              <a:cxnLst/>
              <a:rect l="l" t="t" r="r" b="b"/>
              <a:pathLst>
                <a:path w="11247632" h="6339840">
                  <a:moveTo>
                    <a:pt x="11247632" y="6339840"/>
                  </a:moveTo>
                  <a:lnTo>
                    <a:pt x="0" y="6339840"/>
                  </a:lnTo>
                  <a:lnTo>
                    <a:pt x="0" y="0"/>
                  </a:lnTo>
                  <a:lnTo>
                    <a:pt x="11247632" y="6339840"/>
                  </a:lnTo>
                  <a:close/>
                </a:path>
              </a:pathLst>
            </a:custGeom>
            <a:solidFill>
              <a:srgbClr val="5840BA"/>
            </a:solidFill>
          </p:spPr>
        </p:sp>
      </p:grpSp>
      <p:sp>
        <p:nvSpPr>
          <p:cNvPr id="4" name="AutoShape 4"/>
          <p:cNvSpPr/>
          <p:nvPr/>
        </p:nvSpPr>
        <p:spPr>
          <a:xfrm rot="1799999">
            <a:off x="17107253" y="5104719"/>
            <a:ext cx="2279200" cy="0"/>
          </a:xfrm>
          <a:prstGeom prst="line">
            <a:avLst/>
          </a:prstGeom>
          <a:ln w="19050" cap="flat">
            <a:solidFill>
              <a:srgbClr val="2E2E2E"/>
            </a:solidFill>
            <a:prstDash val="solid"/>
            <a:headEnd type="none" w="sm" len="sm"/>
            <a:tailEnd type="none" w="sm" len="sm"/>
          </a:ln>
        </p:spPr>
      </p:sp>
      <p:sp>
        <p:nvSpPr>
          <p:cNvPr id="5" name="AutoShape 5"/>
          <p:cNvSpPr/>
          <p:nvPr/>
        </p:nvSpPr>
        <p:spPr>
          <a:xfrm rot="1799999">
            <a:off x="3525591" y="90199"/>
            <a:ext cx="2522417" cy="0"/>
          </a:xfrm>
          <a:prstGeom prst="line">
            <a:avLst/>
          </a:prstGeom>
          <a:ln w="19050" cap="flat">
            <a:solidFill>
              <a:srgbClr val="A4DB74"/>
            </a:solidFill>
            <a:prstDash val="solid"/>
            <a:headEnd type="none" w="sm" len="sm"/>
            <a:tailEnd type="none" w="sm" len="sm"/>
          </a:ln>
        </p:spPr>
      </p:sp>
      <p:sp>
        <p:nvSpPr>
          <p:cNvPr id="6" name="Freeform 6"/>
          <p:cNvSpPr/>
          <p:nvPr/>
        </p:nvSpPr>
        <p:spPr>
          <a:xfrm>
            <a:off x="16957775" y="6772432"/>
            <a:ext cx="2660450" cy="1455992"/>
          </a:xfrm>
          <a:custGeom>
            <a:avLst/>
            <a:gdLst/>
            <a:ahLst/>
            <a:cxnLst/>
            <a:rect l="l" t="t" r="r" b="b"/>
            <a:pathLst>
              <a:path w="2660450" h="1455992">
                <a:moveTo>
                  <a:pt x="0" y="0"/>
                </a:moveTo>
                <a:lnTo>
                  <a:pt x="2660450" y="0"/>
                </a:lnTo>
                <a:lnTo>
                  <a:pt x="2660450" y="1455992"/>
                </a:lnTo>
                <a:lnTo>
                  <a:pt x="0" y="1455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AutoShape 7"/>
          <p:cNvSpPr/>
          <p:nvPr/>
        </p:nvSpPr>
        <p:spPr>
          <a:xfrm rot="1799999">
            <a:off x="-793194" y="4970518"/>
            <a:ext cx="1525483" cy="0"/>
          </a:xfrm>
          <a:prstGeom prst="line">
            <a:avLst/>
          </a:prstGeom>
          <a:ln w="19050" cap="flat">
            <a:solidFill>
              <a:srgbClr val="2E2E2E"/>
            </a:solidFill>
            <a:prstDash val="solid"/>
            <a:headEnd type="none" w="sm" len="sm"/>
            <a:tailEnd type="none" w="sm" len="sm"/>
          </a:ln>
        </p:spPr>
      </p:sp>
      <p:sp>
        <p:nvSpPr>
          <p:cNvPr id="8" name="Freeform 8"/>
          <p:cNvSpPr/>
          <p:nvPr/>
        </p:nvSpPr>
        <p:spPr>
          <a:xfrm>
            <a:off x="1543448" y="1790691"/>
            <a:ext cx="15201104" cy="8208596"/>
          </a:xfrm>
          <a:custGeom>
            <a:avLst/>
            <a:gdLst/>
            <a:ahLst/>
            <a:cxnLst/>
            <a:rect l="l" t="t" r="r" b="b"/>
            <a:pathLst>
              <a:path w="15201104" h="8208596">
                <a:moveTo>
                  <a:pt x="0" y="0"/>
                </a:moveTo>
                <a:lnTo>
                  <a:pt x="15201104" y="0"/>
                </a:lnTo>
                <a:lnTo>
                  <a:pt x="15201104" y="8208596"/>
                </a:lnTo>
                <a:lnTo>
                  <a:pt x="0" y="8208596"/>
                </a:lnTo>
                <a:lnTo>
                  <a:pt x="0" y="0"/>
                </a:lnTo>
                <a:close/>
              </a:path>
            </a:pathLst>
          </a:custGeom>
          <a:blipFill>
            <a:blip r:embed="rId4"/>
            <a:stretch>
              <a:fillRect/>
            </a:stretch>
          </a:blipFill>
        </p:spPr>
      </p:sp>
      <p:sp>
        <p:nvSpPr>
          <p:cNvPr id="9" name="TextBox 9"/>
          <p:cNvSpPr txBox="1"/>
          <p:nvPr/>
        </p:nvSpPr>
        <p:spPr>
          <a:xfrm>
            <a:off x="539979" y="643348"/>
            <a:ext cx="6889360" cy="1147342"/>
          </a:xfrm>
          <a:prstGeom prst="rect">
            <a:avLst/>
          </a:prstGeom>
        </p:spPr>
        <p:txBody>
          <a:bodyPr lIns="0" tIns="0" rIns="0" bIns="0" rtlCol="0" anchor="t">
            <a:spAutoFit/>
          </a:bodyPr>
          <a:lstStyle/>
          <a:p>
            <a:pPr algn="l">
              <a:lnSpc>
                <a:spcPts val="8545"/>
              </a:lnSpc>
            </a:pPr>
            <a:r>
              <a:rPr lang="en-US" sz="8720" b="1">
                <a:solidFill>
                  <a:srgbClr val="000000"/>
                </a:solidFill>
                <a:latin typeface="Tomorrow Bold"/>
                <a:ea typeface="Tomorrow Bold"/>
                <a:cs typeface="Tomorrow Bold"/>
                <a:sym typeface="Tomorrow Bold"/>
              </a:rPr>
              <a:t>Kết quả</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1059</Words>
  <Application>Microsoft Office PowerPoint</Application>
  <PresentationFormat>Custom</PresentationFormat>
  <Paragraphs>80</Paragraphs>
  <Slides>29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Tomorrow Bold</vt:lpstr>
      <vt:lpstr>Dancing Script</vt:lpstr>
      <vt:lpstr>Calibri</vt:lpstr>
      <vt:lpstr>Tomorrow</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 XLA PRESENTATION</dc:title>
  <cp:lastModifiedBy>Quang</cp:lastModifiedBy>
  <cp:revision>3</cp:revision>
  <dcterms:created xsi:type="dcterms:W3CDTF">2006-08-16T00:00:00Z</dcterms:created>
  <dcterms:modified xsi:type="dcterms:W3CDTF">2025-04-23T04:27:54Z</dcterms:modified>
  <dc:identifier>DAGkzrzrRw4</dc:identifier>
</cp:coreProperties>
</file>